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3904E7E6-F13F-41FF-9D2A-F677899EF3AC}" type="datetimeFigureOut">
              <a:rPr lang="en-US" smtClean="0"/>
              <a:pPr/>
              <a:t>4/13/2015</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63E6367-CCE8-48AB-87A2-D4B4F2DBFE4E}"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04E7E6-F13F-41FF-9D2A-F677899EF3AC}" type="datetimeFigureOut">
              <a:rPr lang="en-US" smtClean="0"/>
              <a:pPr/>
              <a:t>4/13/2015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3E6367-CCE8-48AB-87A2-D4B4F2DBFE4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163E6367-CCE8-48AB-87A2-D4B4F2DBFE4E}"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04E7E6-F13F-41FF-9D2A-F677899EF3AC}" type="datetimeFigureOut">
              <a:rPr lang="en-US" smtClean="0"/>
              <a:pPr/>
              <a:t>4/13/2015</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904E7E6-F13F-41FF-9D2A-F677899EF3AC}" type="datetimeFigureOut">
              <a:rPr lang="en-US" smtClean="0"/>
              <a:pPr/>
              <a:t>4/13/2015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163E6367-CCE8-48AB-87A2-D4B4F2DBFE4E}"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3904E7E6-F13F-41FF-9D2A-F677899EF3AC}" type="datetimeFigureOut">
              <a:rPr lang="en-US" smtClean="0"/>
              <a:pPr/>
              <a:t>4/13/2015</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63E6367-CCE8-48AB-87A2-D4B4F2DBFE4E}"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3904E7E6-F13F-41FF-9D2A-F677899EF3AC}" type="datetimeFigureOut">
              <a:rPr lang="en-US" smtClean="0"/>
              <a:pPr/>
              <a:t>4/13/2015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3E6367-CCE8-48AB-87A2-D4B4F2DBFE4E}"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3904E7E6-F13F-41FF-9D2A-F677899EF3AC}" type="datetimeFigureOut">
              <a:rPr lang="en-US" smtClean="0"/>
              <a:pPr/>
              <a:t>4/13/2015</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163E6367-CCE8-48AB-87A2-D4B4F2DBFE4E}"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904E7E6-F13F-41FF-9D2A-F677899EF3AC}" type="datetimeFigureOut">
              <a:rPr lang="en-US" smtClean="0"/>
              <a:pPr/>
              <a:t>4/13/2015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163E6367-CCE8-48AB-87A2-D4B4F2DBFE4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3904E7E6-F13F-41FF-9D2A-F677899EF3AC}" type="datetimeFigureOut">
              <a:rPr lang="en-US" smtClean="0"/>
              <a:pPr/>
              <a:t>4/13/2015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163E6367-CCE8-48AB-87A2-D4B4F2DBFE4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163E6367-CCE8-48AB-87A2-D4B4F2DBFE4E}"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3904E7E6-F13F-41FF-9D2A-F677899EF3AC}" type="datetimeFigureOut">
              <a:rPr lang="en-US" smtClean="0"/>
              <a:pPr/>
              <a:t>4/13/2015</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163E6367-CCE8-48AB-87A2-D4B4F2DBFE4E}"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3904E7E6-F13F-41FF-9D2A-F677899EF3AC}" type="datetimeFigureOut">
              <a:rPr lang="en-US" smtClean="0"/>
              <a:pPr/>
              <a:t>4/13/2015</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3904E7E6-F13F-41FF-9D2A-F677899EF3AC}" type="datetimeFigureOut">
              <a:rPr lang="en-US" smtClean="0"/>
              <a:pPr/>
              <a:t>4/13/2015</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163E6367-CCE8-48AB-87A2-D4B4F2DBFE4E}"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hyperlink" Target="http://video.nationalgeographic.com/video/news/japan-tsunami-2011-vin" TargetMode="Externa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pn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hyperlink" Target="http://www.cnn.com/2013/12/03/opinion/education-rankings-commentary-schleicher/" TargetMode="External"/><Relationship Id="rId1" Type="http://schemas.openxmlformats.org/officeDocument/2006/relationships/slideLayout" Target="../slideLayouts/slideLayout2.xml"/><Relationship Id="rId4" Type="http://schemas.openxmlformats.org/officeDocument/2006/relationships/image" Target="../media/image25.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video.about.com/asianhistory/Profile-of-Aung-San-Suu-Kyi.ht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video.about.com/asianhistory/Profile-of-Pol-Pot.ht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abcnews.go.com/Nightline/video/imelda-marcos-3000-pairs-shoes-9044413"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guardian.co.uk/world/video/2008/jun/04/tiananmen.anniversary.china"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cbsnews.com/video/watch/?id=7403218n" TargetMode="External"/><Relationship Id="rId7" Type="http://schemas.openxmlformats.org/officeDocument/2006/relationships/image" Target="../media/image8.jpeg"/><Relationship Id="rId2" Type="http://schemas.openxmlformats.org/officeDocument/2006/relationships/hyperlink" Target="http://www.cbsnews.com/video/watch/?id=50136263n" TargetMode="Externa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www.learn360.com/McGrawHillPlayer.aspx?ID=693241&amp;pt=1"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www.learn360.com/McGrawHillPlayer.aspx?ID=693242&amp;pt=1" TargetMode="External"/><Relationship Id="rId1" Type="http://schemas.openxmlformats.org/officeDocument/2006/relationships/slideLayout" Target="../slideLayouts/slideLayout2.xml"/><Relationship Id="rId4"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a:p>
        </p:txBody>
      </p:sp>
      <p:sp>
        <p:nvSpPr>
          <p:cNvPr id="2" name="Title 1"/>
          <p:cNvSpPr>
            <a:spLocks noGrp="1"/>
          </p:cNvSpPr>
          <p:nvPr>
            <p:ph type="ctrTitle"/>
          </p:nvPr>
        </p:nvSpPr>
        <p:spPr/>
        <p:txBody>
          <a:bodyPr/>
          <a:lstStyle/>
          <a:p>
            <a:r>
              <a:rPr lang="en-US" dirty="0" smtClean="0"/>
              <a:t>Asia</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Screen Shot 2012-12-17 at 3.18.02 PM.png"/>
          <p:cNvPicPr>
            <a:picLocks noChangeAspect="1"/>
          </p:cNvPicPr>
          <p:nvPr/>
        </p:nvPicPr>
        <p:blipFill>
          <a:blip r:embed="rId2" cstate="print"/>
          <a:stretch>
            <a:fillRect/>
          </a:stretch>
        </p:blipFill>
        <p:spPr>
          <a:xfrm>
            <a:off x="4724400" y="5179785"/>
            <a:ext cx="4267200" cy="1678214"/>
          </a:xfrm>
          <a:prstGeom prst="rect">
            <a:avLst/>
          </a:prstGeom>
        </p:spPr>
      </p:pic>
      <p:sp>
        <p:nvSpPr>
          <p:cNvPr id="4" name="Text Placeholder 3"/>
          <p:cNvSpPr>
            <a:spLocks noGrp="1"/>
          </p:cNvSpPr>
          <p:nvPr>
            <p:ph type="body" idx="1"/>
          </p:nvPr>
        </p:nvSpPr>
        <p:spPr/>
        <p:txBody>
          <a:bodyPr/>
          <a:lstStyle/>
          <a:p>
            <a:r>
              <a:rPr lang="en-US" dirty="0" smtClean="0"/>
              <a:t>New		</a:t>
            </a:r>
            <a:endParaRPr lang="en-US" dirty="0"/>
          </a:p>
        </p:txBody>
      </p:sp>
      <p:sp>
        <p:nvSpPr>
          <p:cNvPr id="5" name="Text Placeholder 4"/>
          <p:cNvSpPr>
            <a:spLocks noGrp="1"/>
          </p:cNvSpPr>
          <p:nvPr>
            <p:ph type="body" sz="half" idx="3"/>
          </p:nvPr>
        </p:nvSpPr>
        <p:spPr/>
        <p:txBody>
          <a:bodyPr/>
          <a:lstStyle/>
          <a:p>
            <a:r>
              <a:rPr lang="en-US" dirty="0" smtClean="0"/>
              <a:t>Traditional</a:t>
            </a:r>
            <a:endParaRPr lang="en-US" dirty="0"/>
          </a:p>
        </p:txBody>
      </p:sp>
      <p:sp>
        <p:nvSpPr>
          <p:cNvPr id="3" name="Content Placeholder 2"/>
          <p:cNvSpPr>
            <a:spLocks noGrp="1"/>
          </p:cNvSpPr>
          <p:nvPr>
            <p:ph sz="quarter" idx="2"/>
          </p:nvPr>
        </p:nvSpPr>
        <p:spPr/>
        <p:txBody>
          <a:bodyPr/>
          <a:lstStyle/>
          <a:p>
            <a:r>
              <a:rPr lang="en-US" sz="2400" dirty="0" smtClean="0"/>
              <a:t>Emperor was not divine</a:t>
            </a:r>
          </a:p>
          <a:p>
            <a:r>
              <a:rPr lang="en-US" sz="2400" dirty="0" smtClean="0"/>
              <a:t>War was not a natural right</a:t>
            </a:r>
          </a:p>
          <a:p>
            <a:r>
              <a:rPr lang="en-US" sz="2400" dirty="0" smtClean="0"/>
              <a:t>New competitive educational system stressing individualism and testing</a:t>
            </a:r>
          </a:p>
          <a:p>
            <a:endParaRPr lang="en-US" dirty="0"/>
          </a:p>
        </p:txBody>
      </p:sp>
      <p:sp>
        <p:nvSpPr>
          <p:cNvPr id="6" name="Content Placeholder 5"/>
          <p:cNvSpPr>
            <a:spLocks noGrp="1"/>
          </p:cNvSpPr>
          <p:nvPr>
            <p:ph sz="quarter" idx="4"/>
          </p:nvPr>
        </p:nvSpPr>
        <p:spPr/>
        <p:txBody>
          <a:bodyPr>
            <a:normAutofit/>
          </a:bodyPr>
          <a:lstStyle/>
          <a:p>
            <a:r>
              <a:rPr lang="en-US" sz="2400" dirty="0" smtClean="0"/>
              <a:t>Continued emphasis on strong work ethic</a:t>
            </a:r>
          </a:p>
          <a:p>
            <a:r>
              <a:rPr lang="en-US" sz="2400" dirty="0" smtClean="0"/>
              <a:t>Women have not gained equal treatment (average salary still 60% of men and do not enjoy senior level jobs)</a:t>
            </a:r>
            <a:endParaRPr lang="en-US" sz="2400" dirty="0"/>
          </a:p>
        </p:txBody>
      </p:sp>
      <p:sp>
        <p:nvSpPr>
          <p:cNvPr id="2" name="Title 1"/>
          <p:cNvSpPr>
            <a:spLocks noGrp="1"/>
          </p:cNvSpPr>
          <p:nvPr>
            <p:ph type="title"/>
          </p:nvPr>
        </p:nvSpPr>
        <p:spPr/>
        <p:txBody>
          <a:bodyPr>
            <a:noAutofit/>
          </a:bodyPr>
          <a:lstStyle/>
          <a:p>
            <a:r>
              <a:rPr lang="en-US" sz="2400" dirty="0" smtClean="0"/>
              <a:t>Japan’s Social Policies </a:t>
            </a:r>
            <a:br>
              <a:rPr lang="en-US" sz="2400" dirty="0" smtClean="0"/>
            </a:br>
            <a:r>
              <a:rPr lang="en-US" sz="2400" dirty="0" smtClean="0"/>
              <a:t>(New and Traditional)</a:t>
            </a:r>
            <a:endParaRPr lang="en-US" sz="2400" dirty="0"/>
          </a:p>
        </p:txBody>
      </p:sp>
      <p:pic>
        <p:nvPicPr>
          <p:cNvPr id="7" name="Picture 6" descr="high school class in Japan.jpg"/>
          <p:cNvPicPr>
            <a:picLocks noChangeAspect="1"/>
          </p:cNvPicPr>
          <p:nvPr/>
        </p:nvPicPr>
        <p:blipFill>
          <a:blip r:embed="rId3" cstate="print"/>
          <a:stretch>
            <a:fillRect/>
          </a:stretch>
        </p:blipFill>
        <p:spPr>
          <a:xfrm>
            <a:off x="838200" y="5181599"/>
            <a:ext cx="2438400" cy="1618211"/>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Japan’s Foreign Policy</a:t>
            </a:r>
            <a:endParaRPr lang="en-US" dirty="0"/>
          </a:p>
        </p:txBody>
      </p:sp>
      <p:sp>
        <p:nvSpPr>
          <p:cNvPr id="8" name="Content Placeholder 7"/>
          <p:cNvSpPr>
            <a:spLocks noGrp="1"/>
          </p:cNvSpPr>
          <p:nvPr>
            <p:ph sz="quarter" idx="1"/>
          </p:nvPr>
        </p:nvSpPr>
        <p:spPr/>
        <p:txBody>
          <a:bodyPr>
            <a:normAutofit/>
          </a:bodyPr>
          <a:lstStyle/>
          <a:p>
            <a:pPr lvl="1"/>
            <a:r>
              <a:rPr lang="en-US" sz="2400" dirty="0" smtClean="0"/>
              <a:t>U.S. wanted Japan to become more militaristic to help combat spread of communism</a:t>
            </a:r>
            <a:endParaRPr lang="en-US" sz="1400" dirty="0" smtClean="0"/>
          </a:p>
          <a:p>
            <a:pPr lvl="2"/>
            <a:r>
              <a:rPr lang="en-US" dirty="0" smtClean="0"/>
              <a:t>Japan refused</a:t>
            </a:r>
            <a:endParaRPr lang="en-US" sz="1200" dirty="0" smtClean="0"/>
          </a:p>
          <a:p>
            <a:pPr lvl="1"/>
            <a:r>
              <a:rPr lang="en-US" sz="2400" dirty="0" smtClean="0"/>
              <a:t>By late 1980s, Japan was giving more aid than any other nation in the world.</a:t>
            </a:r>
          </a:p>
          <a:p>
            <a:pPr lvl="1"/>
            <a:endParaRPr lang="en-US" sz="2400" dirty="0" smtClean="0"/>
          </a:p>
          <a:p>
            <a:pPr lvl="1">
              <a:buNone/>
            </a:pPr>
            <a:endParaRPr lang="en-US" sz="2400" dirty="0" smtClean="0"/>
          </a:p>
          <a:p>
            <a:pPr lvl="1">
              <a:buNone/>
            </a:pPr>
            <a:endParaRPr lang="en-US" sz="2400" dirty="0" smtClean="0"/>
          </a:p>
          <a:p>
            <a:pPr lvl="1">
              <a:buNone/>
            </a:pPr>
            <a:endParaRPr lang="en-US" sz="2400" dirty="0" smtClean="0"/>
          </a:p>
          <a:p>
            <a:pPr lvl="1">
              <a:buNone/>
            </a:pPr>
            <a:endParaRPr lang="en-US" sz="2400" dirty="0" smtClean="0"/>
          </a:p>
          <a:p>
            <a:pPr lvl="1">
              <a:buNone/>
            </a:pPr>
            <a:r>
              <a:rPr lang="en-US" sz="1400" dirty="0" smtClean="0"/>
              <a:t>	</a:t>
            </a:r>
            <a:r>
              <a:rPr lang="en-US" sz="1200" dirty="0" smtClean="0"/>
              <a:t>Hiroshima Peace Memorial—keeps track of every  new nuclear test in the world</a:t>
            </a:r>
            <a:endParaRPr lang="en-US" sz="1400" dirty="0" smtClean="0"/>
          </a:p>
          <a:p>
            <a:endParaRPr lang="en-US" dirty="0"/>
          </a:p>
        </p:txBody>
      </p:sp>
      <p:pic>
        <p:nvPicPr>
          <p:cNvPr id="9" name="Picture 8" descr="hiroshima peace memorial.jpg"/>
          <p:cNvPicPr>
            <a:picLocks noChangeAspect="1"/>
          </p:cNvPicPr>
          <p:nvPr/>
        </p:nvPicPr>
        <p:blipFill>
          <a:blip r:embed="rId2" cstate="print"/>
          <a:stretch>
            <a:fillRect/>
          </a:stretch>
        </p:blipFill>
        <p:spPr>
          <a:xfrm>
            <a:off x="990600" y="3581400"/>
            <a:ext cx="3352800" cy="198120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Recent Challenges in Japan</a:t>
            </a:r>
            <a:endParaRPr lang="en-US" dirty="0"/>
          </a:p>
        </p:txBody>
      </p:sp>
      <p:sp>
        <p:nvSpPr>
          <p:cNvPr id="4" name="Text Placeholder 3"/>
          <p:cNvSpPr>
            <a:spLocks noGrp="1"/>
          </p:cNvSpPr>
          <p:nvPr>
            <p:ph type="body" idx="2"/>
          </p:nvPr>
        </p:nvSpPr>
        <p:spPr/>
        <p:txBody>
          <a:bodyPr/>
          <a:lstStyle/>
          <a:p>
            <a:endParaRPr lang="en-US"/>
          </a:p>
        </p:txBody>
      </p:sp>
      <p:sp>
        <p:nvSpPr>
          <p:cNvPr id="3" name="Content Placeholder 2"/>
          <p:cNvSpPr>
            <a:spLocks noGrp="1"/>
          </p:cNvSpPr>
          <p:nvPr>
            <p:ph sz="quarter" idx="1"/>
          </p:nvPr>
        </p:nvSpPr>
        <p:spPr/>
        <p:txBody>
          <a:bodyPr>
            <a:normAutofit fontScale="77500" lnSpcReduction="20000"/>
          </a:bodyPr>
          <a:lstStyle/>
          <a:p>
            <a:r>
              <a:rPr lang="en-US" b="1" dirty="0" smtClean="0"/>
              <a:t>Recession and aging of population: </a:t>
            </a:r>
            <a:r>
              <a:rPr lang="en-US" dirty="0" smtClean="0"/>
              <a:t>The collapse of the Japanese real estate market in the 1980s led to recession in the 1990s. Putting further strain on the economy has been the large number of people reaching retirement age.</a:t>
            </a:r>
          </a:p>
          <a:p>
            <a:r>
              <a:rPr lang="en-US" b="1" dirty="0" smtClean="0"/>
              <a:t>Deflation and its effects: </a:t>
            </a:r>
            <a:r>
              <a:rPr lang="en-US" dirty="0" smtClean="0"/>
              <a:t>The slowing of economic growth led to a decline in consumer confidence and spending; consumers have also noted a decline in the quality of Japanese manufactured products. In 2010, China passed Japan to become the world's second largest economy.</a:t>
            </a:r>
          </a:p>
          <a:p>
            <a:r>
              <a:rPr lang="en-US" b="1" dirty="0" smtClean="0"/>
              <a:t>Tsunami: </a:t>
            </a:r>
            <a:r>
              <a:rPr lang="en-US" dirty="0" smtClean="0"/>
              <a:t>In March 2011, an earthquake produced a tsunami that caused widespread devastation, including damage to a nuclear power plant that resulted in releases of radioactive gas.  Death tolls were over 15,000 people.</a:t>
            </a:r>
          </a:p>
          <a:p>
            <a:pPr>
              <a:buNone/>
            </a:pPr>
            <a:endParaRPr lang="en-US" sz="1300" dirty="0" smtClean="0">
              <a:hlinkClick r:id="rId2"/>
            </a:endParaRPr>
          </a:p>
          <a:p>
            <a:pPr>
              <a:buNone/>
            </a:pPr>
            <a:r>
              <a:rPr lang="en-US" sz="1300" dirty="0" smtClean="0">
                <a:hlinkClick r:id="rId2"/>
              </a:rPr>
              <a:t>http://video.nationalgeographic.com/video/news/japan-tsunami-2011-vin</a:t>
            </a:r>
            <a:endParaRPr lang="en-US" sz="1300" dirty="0"/>
          </a:p>
        </p:txBody>
      </p:sp>
      <p:pic>
        <p:nvPicPr>
          <p:cNvPr id="7" name="Picture 6" descr="japanese tsunami.jpg"/>
          <p:cNvPicPr>
            <a:picLocks noChangeAspect="1"/>
          </p:cNvPicPr>
          <p:nvPr/>
        </p:nvPicPr>
        <p:blipFill>
          <a:blip r:embed="rId3" cstate="print"/>
          <a:stretch>
            <a:fillRect/>
          </a:stretch>
        </p:blipFill>
        <p:spPr>
          <a:xfrm>
            <a:off x="228600" y="2057400"/>
            <a:ext cx="2667000" cy="403860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2800" dirty="0" smtClean="0"/>
              <a:t>Asian Tigers</a:t>
            </a:r>
            <a:endParaRPr lang="en-US" sz="2800" dirty="0"/>
          </a:p>
        </p:txBody>
      </p:sp>
      <p:sp>
        <p:nvSpPr>
          <p:cNvPr id="6" name="Content Placeholder 5"/>
          <p:cNvSpPr>
            <a:spLocks noGrp="1"/>
          </p:cNvSpPr>
          <p:nvPr>
            <p:ph type="body" idx="2"/>
          </p:nvPr>
        </p:nvSpPr>
        <p:spPr/>
        <p:txBody>
          <a:bodyPr>
            <a:normAutofit/>
          </a:bodyPr>
          <a:lstStyle/>
          <a:p>
            <a:r>
              <a:rPr lang="en-US" dirty="0" smtClean="0"/>
              <a:t>South Korea, Taiwan, Singapore, Hong Kong</a:t>
            </a:r>
          </a:p>
          <a:p>
            <a:pPr lvl="1"/>
            <a:r>
              <a:rPr lang="en-US" sz="1600" dirty="0" smtClean="0"/>
              <a:t>Imitated Japan’s economic growth</a:t>
            </a:r>
          </a:p>
          <a:p>
            <a:pPr lvl="1"/>
            <a:r>
              <a:rPr lang="en-US" sz="1600" dirty="0" smtClean="0"/>
              <a:t>Built successful industrial societies</a:t>
            </a:r>
            <a:endParaRPr lang="en-US" sz="1600" dirty="0"/>
          </a:p>
        </p:txBody>
      </p:sp>
      <p:pic>
        <p:nvPicPr>
          <p:cNvPr id="10" name="Picture Placeholder 9" descr="439px-Four_Asian_Tigers.svg.png"/>
          <p:cNvPicPr>
            <a:picLocks noGrp="1" noChangeAspect="1"/>
          </p:cNvPicPr>
          <p:nvPr>
            <p:ph sz="quarter" idx="1"/>
          </p:nvPr>
        </p:nvPicPr>
        <p:blipFill>
          <a:blip r:embed="rId2" cstate="print"/>
          <a:stretch>
            <a:fillRect/>
          </a:stretch>
        </p:blipFill>
        <p:spPr>
          <a:xfrm>
            <a:off x="4061605" y="685800"/>
            <a:ext cx="3763990" cy="5410200"/>
          </a:xfrm>
        </p:spPr>
      </p:pic>
      <p:pic>
        <p:nvPicPr>
          <p:cNvPr id="11" name="Picture 10" descr="4 Asian Tigers.jpg"/>
          <p:cNvPicPr>
            <a:picLocks noChangeAspect="1"/>
          </p:cNvPicPr>
          <p:nvPr/>
        </p:nvPicPr>
        <p:blipFill>
          <a:blip r:embed="rId3" cstate="print"/>
          <a:stretch>
            <a:fillRect/>
          </a:stretch>
        </p:blipFill>
        <p:spPr>
          <a:xfrm>
            <a:off x="304800" y="4114800"/>
            <a:ext cx="2466975" cy="2514600"/>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Asian Tigers</a:t>
            </a:r>
            <a:endParaRPr lang="en-US" dirty="0"/>
          </a:p>
        </p:txBody>
      </p:sp>
      <p:sp>
        <p:nvSpPr>
          <p:cNvPr id="4" name="Content Placeholder 3"/>
          <p:cNvSpPr>
            <a:spLocks noGrp="1"/>
          </p:cNvSpPr>
          <p:nvPr>
            <p:ph sz="half" idx="1"/>
          </p:nvPr>
        </p:nvSpPr>
        <p:spPr/>
        <p:txBody>
          <a:bodyPr>
            <a:normAutofit/>
          </a:bodyPr>
          <a:lstStyle/>
          <a:p>
            <a:r>
              <a:rPr lang="en-US" sz="2000" b="1" dirty="0" smtClean="0"/>
              <a:t>South Korea: </a:t>
            </a:r>
            <a:r>
              <a:rPr lang="en-US" sz="2000" dirty="0" smtClean="0"/>
              <a:t>After the dictatorial president </a:t>
            </a:r>
            <a:r>
              <a:rPr lang="en-US" sz="2000" dirty="0" err="1" smtClean="0"/>
              <a:t>Syngman</a:t>
            </a:r>
            <a:r>
              <a:rPr lang="en-US" sz="2000" dirty="0" smtClean="0"/>
              <a:t> Rhee was forced to retire in 1960, Park Chung </a:t>
            </a:r>
            <a:r>
              <a:rPr lang="en-US" sz="2000" dirty="0" err="1" smtClean="0"/>
              <a:t>Hee</a:t>
            </a:r>
            <a:r>
              <a:rPr lang="en-US" sz="2000" dirty="0" smtClean="0"/>
              <a:t> was elected president and began to strengthen the South Korean economy. South Korea gradually emerged as a major industrial power in East Asia.</a:t>
            </a:r>
          </a:p>
          <a:p>
            <a:endParaRPr lang="en-US" dirty="0"/>
          </a:p>
        </p:txBody>
      </p:sp>
      <p:sp>
        <p:nvSpPr>
          <p:cNvPr id="7" name="Content Placeholder 6"/>
          <p:cNvSpPr>
            <a:spLocks noGrp="1"/>
          </p:cNvSpPr>
          <p:nvPr>
            <p:ph sz="half" idx="2"/>
          </p:nvPr>
        </p:nvSpPr>
        <p:spPr/>
        <p:txBody>
          <a:bodyPr>
            <a:normAutofit/>
          </a:bodyPr>
          <a:lstStyle/>
          <a:p>
            <a:r>
              <a:rPr lang="en-US" b="1" dirty="0" smtClean="0"/>
              <a:t>Singapore: </a:t>
            </a:r>
            <a:r>
              <a:rPr lang="en-US" dirty="0" smtClean="0"/>
              <a:t>After becoming an independent state, Singapore emerged as one of the most advanced economies in Southeast Asia.</a:t>
            </a:r>
          </a:p>
          <a:p>
            <a:endParaRPr lang="en-US" dirty="0"/>
          </a:p>
        </p:txBody>
      </p:sp>
      <p:pic>
        <p:nvPicPr>
          <p:cNvPr id="8" name="Picture 7" descr="south korea economy.jpg"/>
          <p:cNvPicPr>
            <a:picLocks noChangeAspect="1"/>
          </p:cNvPicPr>
          <p:nvPr/>
        </p:nvPicPr>
        <p:blipFill>
          <a:blip r:embed="rId2" cstate="print"/>
          <a:stretch>
            <a:fillRect/>
          </a:stretch>
        </p:blipFill>
        <p:spPr>
          <a:xfrm>
            <a:off x="381000" y="4190999"/>
            <a:ext cx="3962400" cy="2514601"/>
          </a:xfrm>
          <a:prstGeom prst="rect">
            <a:avLst/>
          </a:prstGeom>
        </p:spPr>
      </p:pic>
      <p:pic>
        <p:nvPicPr>
          <p:cNvPr id="9" name="Picture 8" descr="singapore.jpg"/>
          <p:cNvPicPr>
            <a:picLocks noChangeAspect="1"/>
          </p:cNvPicPr>
          <p:nvPr/>
        </p:nvPicPr>
        <p:blipFill>
          <a:blip r:embed="rId3" cstate="print"/>
          <a:stretch>
            <a:fillRect/>
          </a:stretch>
        </p:blipFill>
        <p:spPr>
          <a:xfrm>
            <a:off x="4876800" y="4004178"/>
            <a:ext cx="3810000" cy="2853822"/>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Asian Tigers</a:t>
            </a:r>
            <a:endParaRPr lang="en-US" dirty="0"/>
          </a:p>
        </p:txBody>
      </p:sp>
      <p:sp>
        <p:nvSpPr>
          <p:cNvPr id="3" name="Content Placeholder 2"/>
          <p:cNvSpPr>
            <a:spLocks noGrp="1"/>
          </p:cNvSpPr>
          <p:nvPr>
            <p:ph sz="half" idx="1"/>
          </p:nvPr>
        </p:nvSpPr>
        <p:spPr/>
        <p:txBody>
          <a:bodyPr>
            <a:normAutofit/>
          </a:bodyPr>
          <a:lstStyle/>
          <a:p>
            <a:r>
              <a:rPr lang="en-US" sz="1800" b="1" dirty="0" smtClean="0"/>
              <a:t>Hong Kong: </a:t>
            </a:r>
            <a:r>
              <a:rPr lang="en-US" sz="1800" dirty="0" smtClean="0"/>
              <a:t>Like Singapore, Hong Kong became an economic powerhouse. In the 1980s, Great Britain agreed to return control of the city to mainland China in 1997. In turn, China promised that Hong Kong would enjoy a high degree of economic freedom for the next 50 years.</a:t>
            </a:r>
          </a:p>
          <a:p>
            <a:endParaRPr lang="en-US" dirty="0"/>
          </a:p>
        </p:txBody>
      </p:sp>
      <p:sp>
        <p:nvSpPr>
          <p:cNvPr id="4" name="Content Placeholder 3"/>
          <p:cNvSpPr>
            <a:spLocks noGrp="1"/>
          </p:cNvSpPr>
          <p:nvPr>
            <p:ph sz="half" idx="2"/>
          </p:nvPr>
        </p:nvSpPr>
        <p:spPr/>
        <p:txBody>
          <a:bodyPr>
            <a:normAutofit/>
          </a:bodyPr>
          <a:lstStyle/>
          <a:p>
            <a:r>
              <a:rPr lang="en-US" sz="1600" b="1" dirty="0" smtClean="0"/>
              <a:t>Taiwan's postwar development: </a:t>
            </a:r>
            <a:r>
              <a:rPr lang="en-US" sz="1600" dirty="0" smtClean="0"/>
              <a:t>Under the protection of American military forces, Chiang Kai-shek used foreign aid and the efforts of the people to build a modern industrialized society.</a:t>
            </a:r>
          </a:p>
          <a:p>
            <a:r>
              <a:rPr lang="en-US" sz="1600" b="1" dirty="0" smtClean="0"/>
              <a:t>Independence or unification?: </a:t>
            </a:r>
            <a:r>
              <a:rPr lang="en-US" sz="1600" dirty="0" smtClean="0"/>
              <a:t>A major issue for Taiwan is independence versus unification with mainland China, which considers Taiwan part of its territory.</a:t>
            </a:r>
          </a:p>
          <a:p>
            <a:endParaRPr lang="en-US" dirty="0"/>
          </a:p>
        </p:txBody>
      </p:sp>
      <p:pic>
        <p:nvPicPr>
          <p:cNvPr id="5" name="Picture 4" descr="hong-kong-city_12846_600x450.jpg"/>
          <p:cNvPicPr>
            <a:picLocks noChangeAspect="1"/>
          </p:cNvPicPr>
          <p:nvPr/>
        </p:nvPicPr>
        <p:blipFill>
          <a:blip r:embed="rId2" cstate="print"/>
          <a:stretch>
            <a:fillRect/>
          </a:stretch>
        </p:blipFill>
        <p:spPr>
          <a:xfrm>
            <a:off x="533400" y="4057650"/>
            <a:ext cx="3733800" cy="2800350"/>
          </a:xfrm>
          <a:prstGeom prst="rect">
            <a:avLst/>
          </a:prstGeom>
        </p:spPr>
      </p:pic>
      <p:pic>
        <p:nvPicPr>
          <p:cNvPr id="6" name="Picture 5" descr="Taiwan-Independence.jpg"/>
          <p:cNvPicPr>
            <a:picLocks noChangeAspect="1"/>
          </p:cNvPicPr>
          <p:nvPr/>
        </p:nvPicPr>
        <p:blipFill>
          <a:blip r:embed="rId3" cstate="print"/>
          <a:stretch>
            <a:fillRect/>
          </a:stretch>
        </p:blipFill>
        <p:spPr>
          <a:xfrm>
            <a:off x="4953000" y="4114800"/>
            <a:ext cx="3940149" cy="2505075"/>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Education</a:t>
            </a:r>
            <a:endParaRPr lang="en-US" dirty="0"/>
          </a:p>
        </p:txBody>
      </p:sp>
      <p:sp>
        <p:nvSpPr>
          <p:cNvPr id="6" name="Content Placeholder 5"/>
          <p:cNvSpPr>
            <a:spLocks noGrp="1"/>
          </p:cNvSpPr>
          <p:nvPr>
            <p:ph sz="quarter" idx="1"/>
          </p:nvPr>
        </p:nvSpPr>
        <p:spPr/>
        <p:txBody>
          <a:bodyPr/>
          <a:lstStyle/>
          <a:p>
            <a:r>
              <a:rPr lang="en-US" dirty="0" smtClean="0"/>
              <a:t>These countries, and others, have copied Japan’s rigorous education system, and often lead the way on international tests.</a:t>
            </a:r>
          </a:p>
          <a:p>
            <a:r>
              <a:rPr lang="en-US" sz="1000" dirty="0" smtClean="0">
                <a:hlinkClick r:id="rId2"/>
              </a:rPr>
              <a:t>http://www.cnn.com/2013/12/03/opinion/education-rankings-commentary-schleicher/</a:t>
            </a:r>
            <a:endParaRPr lang="en-US" sz="1000" dirty="0"/>
          </a:p>
        </p:txBody>
      </p:sp>
      <p:pic>
        <p:nvPicPr>
          <p:cNvPr id="1026" name="Picture 2" descr="C:\Users\emeryja\AppData\Local\Microsoft\Windows\Temporary Internet Files\Content.IE5\73J7DWWB\MP900400619[1].jpg"/>
          <p:cNvPicPr>
            <a:picLocks noChangeAspect="1" noChangeArrowheads="1"/>
          </p:cNvPicPr>
          <p:nvPr/>
        </p:nvPicPr>
        <p:blipFill>
          <a:blip r:embed="rId3" cstate="print"/>
          <a:srcRect/>
          <a:stretch>
            <a:fillRect/>
          </a:stretch>
        </p:blipFill>
        <p:spPr bwMode="auto">
          <a:xfrm>
            <a:off x="5181600" y="3124200"/>
            <a:ext cx="3121152" cy="3121152"/>
          </a:xfrm>
          <a:prstGeom prst="rect">
            <a:avLst/>
          </a:prstGeom>
          <a:noFill/>
        </p:spPr>
      </p:pic>
      <p:pic>
        <p:nvPicPr>
          <p:cNvPr id="1027" name="Picture 3" descr="C:\Users\emeryja\AppData\Local\Microsoft\Windows\Temporary Internet Files\Content.IE5\L4BS7WB2\MP900402269[1].jpg"/>
          <p:cNvPicPr>
            <a:picLocks noChangeAspect="1" noChangeArrowheads="1"/>
          </p:cNvPicPr>
          <p:nvPr/>
        </p:nvPicPr>
        <p:blipFill>
          <a:blip r:embed="rId4" cstate="print"/>
          <a:srcRect/>
          <a:stretch>
            <a:fillRect/>
          </a:stretch>
        </p:blipFill>
        <p:spPr bwMode="auto">
          <a:xfrm>
            <a:off x="914400" y="3124200"/>
            <a:ext cx="2088746" cy="3131591"/>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Post-Colonial Governments</a:t>
            </a:r>
            <a:endParaRPr lang="en-US" dirty="0"/>
          </a:p>
        </p:txBody>
      </p:sp>
      <p:sp>
        <p:nvSpPr>
          <p:cNvPr id="3" name="Content Placeholder 2"/>
          <p:cNvSpPr>
            <a:spLocks noGrp="1"/>
          </p:cNvSpPr>
          <p:nvPr>
            <p:ph sz="quarter" idx="1"/>
          </p:nvPr>
        </p:nvSpPr>
        <p:spPr/>
        <p:txBody>
          <a:bodyPr>
            <a:normAutofit fontScale="92500"/>
          </a:bodyPr>
          <a:lstStyle/>
          <a:p>
            <a:r>
              <a:rPr lang="en-US" b="1" dirty="0" smtClean="0"/>
              <a:t>Indonesia</a:t>
            </a:r>
          </a:p>
          <a:p>
            <a:r>
              <a:rPr lang="en-US" b="1" dirty="0" smtClean="0"/>
              <a:t>Dutch resistance:</a:t>
            </a:r>
            <a:r>
              <a:rPr lang="en-US" dirty="0" smtClean="0"/>
              <a:t> The Netherlands was less willing than Great Britain to part with its colonies in Asia. The United States persuaded the Netherlands to allow </a:t>
            </a:r>
            <a:r>
              <a:rPr lang="en-US" dirty="0" err="1" smtClean="0"/>
              <a:t>Achmed</a:t>
            </a:r>
            <a:r>
              <a:rPr lang="en-US" dirty="0" smtClean="0"/>
              <a:t> Sukarno and his Nationalist Party to take control of Indonesia and lead it as an independent country.</a:t>
            </a:r>
          </a:p>
          <a:p>
            <a:r>
              <a:rPr lang="en-US" b="1" dirty="0" smtClean="0"/>
              <a:t>System of government:</a:t>
            </a:r>
            <a:r>
              <a:rPr lang="en-US" dirty="0" smtClean="0"/>
              <a:t> Sukarno became Indonesia's president in a parliamentary government. He later dissolved parliament and ruled on his own. He was eventually overthrown by the military.</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Post-Colonial Governments</a:t>
            </a:r>
            <a:endParaRPr lang="en-US" dirty="0"/>
          </a:p>
        </p:txBody>
      </p:sp>
      <p:sp>
        <p:nvSpPr>
          <p:cNvPr id="3" name="Content Placeholder 2"/>
          <p:cNvSpPr>
            <a:spLocks noGrp="1"/>
          </p:cNvSpPr>
          <p:nvPr>
            <p:ph sz="quarter" idx="1"/>
          </p:nvPr>
        </p:nvSpPr>
        <p:spPr/>
        <p:txBody>
          <a:bodyPr>
            <a:normAutofit/>
          </a:bodyPr>
          <a:lstStyle/>
          <a:p>
            <a:r>
              <a:rPr lang="en-US" b="1" dirty="0" smtClean="0"/>
              <a:t>Burma/Myanmar:</a:t>
            </a:r>
            <a:r>
              <a:rPr lang="en-US" dirty="0" smtClean="0"/>
              <a:t> Burma, also known as Myanmar, has been controlled by an authoritarian military government since the early 1960s. Nobel Peace Prize winner </a:t>
            </a:r>
            <a:r>
              <a:rPr lang="en-US" dirty="0" err="1" smtClean="0"/>
              <a:t>Aung</a:t>
            </a:r>
            <a:r>
              <a:rPr lang="en-US" dirty="0" smtClean="0"/>
              <a:t> San </a:t>
            </a:r>
            <a:r>
              <a:rPr lang="en-US" dirty="0" err="1" smtClean="0"/>
              <a:t>Suu</a:t>
            </a:r>
            <a:r>
              <a:rPr lang="en-US" dirty="0" smtClean="0"/>
              <a:t> </a:t>
            </a:r>
            <a:r>
              <a:rPr lang="en-US" dirty="0" err="1" smtClean="0"/>
              <a:t>Kyi</a:t>
            </a:r>
            <a:r>
              <a:rPr lang="en-US" dirty="0" smtClean="0"/>
              <a:t> has led people opposed to the government and in favor of democratic rule. She has spent much of her life in government detention.</a:t>
            </a:r>
          </a:p>
          <a:p>
            <a:r>
              <a:rPr lang="en-US" sz="1200" dirty="0" smtClean="0">
                <a:hlinkClick r:id="rId2"/>
              </a:rPr>
              <a:t>http://video.about.com/asianhistory/Profile-of-Aung-San-Suu-Kyi.htm</a:t>
            </a:r>
            <a:endParaRPr lang="en-US" sz="1200"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Post-Colonial Governments</a:t>
            </a:r>
            <a:endParaRPr lang="en-US" dirty="0"/>
          </a:p>
        </p:txBody>
      </p:sp>
      <p:sp>
        <p:nvSpPr>
          <p:cNvPr id="3" name="Content Placeholder 2"/>
          <p:cNvSpPr>
            <a:spLocks noGrp="1"/>
          </p:cNvSpPr>
          <p:nvPr>
            <p:ph sz="quarter" idx="1"/>
          </p:nvPr>
        </p:nvSpPr>
        <p:spPr/>
        <p:txBody>
          <a:bodyPr>
            <a:normAutofit/>
          </a:bodyPr>
          <a:lstStyle/>
          <a:p>
            <a:r>
              <a:rPr lang="en-US" b="1" dirty="0" smtClean="0"/>
              <a:t>Vietnam and Cambodia:</a:t>
            </a:r>
            <a:r>
              <a:rPr lang="en-US" dirty="0" smtClean="0"/>
              <a:t> After the Vietnam War, the victorious North Vietnamese leadership began to rebuild the devastated country. Following the example of Vietnam, the neighboring countries of Cambodia and Laos installed Communist governments. </a:t>
            </a:r>
            <a:r>
              <a:rPr lang="en-US" dirty="0" err="1" smtClean="0"/>
              <a:t>Pol</a:t>
            </a:r>
            <a:r>
              <a:rPr lang="en-US" dirty="0" smtClean="0"/>
              <a:t> Pot took control of the Cambodian government and became one of the most brutal leaders in the history of the region, ordering the killings of more than a million people.</a:t>
            </a:r>
          </a:p>
          <a:p>
            <a:r>
              <a:rPr lang="en-US" sz="1200" dirty="0" smtClean="0">
                <a:hlinkClick r:id="rId2"/>
              </a:rPr>
              <a:t>http://video.about.com/asianhistory/Profile-of-Pol-Pot.htm</a:t>
            </a:r>
            <a:endParaRPr lang="en-US" sz="1200"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 view</a:t>
            </a:r>
            <a:endParaRPr lang="en-US" dirty="0"/>
          </a:p>
        </p:txBody>
      </p:sp>
      <p:sp>
        <p:nvSpPr>
          <p:cNvPr id="3" name="Content Placeholder 2"/>
          <p:cNvSpPr>
            <a:spLocks noGrp="1"/>
          </p:cNvSpPr>
          <p:nvPr>
            <p:ph sz="quarter" idx="1"/>
          </p:nvPr>
        </p:nvSpPr>
        <p:spPr/>
        <p:txBody>
          <a:bodyPr>
            <a:normAutofit fontScale="77500" lnSpcReduction="20000"/>
          </a:bodyPr>
          <a:lstStyle/>
          <a:p>
            <a:pPr>
              <a:buNone/>
            </a:pPr>
            <a:r>
              <a:rPr lang="en-US" b="1" dirty="0" smtClean="0"/>
              <a:t>Before WWII</a:t>
            </a:r>
          </a:p>
          <a:p>
            <a:r>
              <a:rPr lang="en-US" dirty="0" smtClean="0"/>
              <a:t>Most Asian countries were colonies of European powers.</a:t>
            </a:r>
          </a:p>
          <a:p>
            <a:pPr>
              <a:buNone/>
            </a:pPr>
            <a:endParaRPr lang="en-US" dirty="0" smtClean="0"/>
          </a:p>
          <a:p>
            <a:pPr>
              <a:buNone/>
            </a:pPr>
            <a:r>
              <a:rPr lang="en-US" b="1" dirty="0" smtClean="0"/>
              <a:t>During WWII</a:t>
            </a:r>
          </a:p>
          <a:p>
            <a:r>
              <a:rPr lang="en-US" dirty="0" smtClean="0"/>
              <a:t>Some Asian countries supplied troops.</a:t>
            </a:r>
          </a:p>
          <a:p>
            <a:r>
              <a:rPr lang="en-US" dirty="0" smtClean="0"/>
              <a:t>Some Asian countries gave supplies and weapons.</a:t>
            </a:r>
          </a:p>
          <a:p>
            <a:r>
              <a:rPr lang="en-US" dirty="0" smtClean="0"/>
              <a:t>Some Asian countries were invaded/occupied </a:t>
            </a:r>
          </a:p>
          <a:p>
            <a:pPr>
              <a:buNone/>
            </a:pPr>
            <a:endParaRPr lang="en-US" dirty="0" smtClean="0"/>
          </a:p>
          <a:p>
            <a:pPr>
              <a:buNone/>
            </a:pPr>
            <a:r>
              <a:rPr lang="en-US" b="1" dirty="0" smtClean="0"/>
              <a:t>After WWII</a:t>
            </a:r>
          </a:p>
          <a:p>
            <a:r>
              <a:rPr lang="en-US" dirty="0" smtClean="0"/>
              <a:t>Nationalist groups in Asian countries grew stronger.</a:t>
            </a:r>
          </a:p>
          <a:p>
            <a:r>
              <a:rPr lang="en-US" i="1" dirty="0" smtClean="0"/>
              <a:t>Transition</a:t>
            </a:r>
            <a:r>
              <a:rPr lang="en-US" dirty="0" smtClean="0"/>
              <a:t>- Asian countries moving from colonies to independence.</a:t>
            </a:r>
          </a:p>
          <a:p>
            <a:pPr>
              <a:buNone/>
            </a:pPr>
            <a:endParaRPr lang="en-US" dirty="0" smtClean="0"/>
          </a:p>
          <a:p>
            <a:pPr>
              <a:buNone/>
            </a:pPr>
            <a:r>
              <a:rPr lang="en-US" dirty="0" smtClean="0"/>
              <a:t>*Japan, of course, was an aggressive imperialist nation before and during WWII</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Post-Colonial Governments</a:t>
            </a:r>
            <a:endParaRPr lang="en-US" dirty="0"/>
          </a:p>
        </p:txBody>
      </p:sp>
      <p:sp>
        <p:nvSpPr>
          <p:cNvPr id="3" name="Content Placeholder 2"/>
          <p:cNvSpPr>
            <a:spLocks noGrp="1"/>
          </p:cNvSpPr>
          <p:nvPr>
            <p:ph sz="quarter" idx="1"/>
          </p:nvPr>
        </p:nvSpPr>
        <p:spPr/>
        <p:txBody>
          <a:bodyPr/>
          <a:lstStyle/>
          <a:p>
            <a:r>
              <a:rPr lang="en-US" b="1" dirty="0" smtClean="0"/>
              <a:t>Philippines:</a:t>
            </a:r>
            <a:r>
              <a:rPr lang="en-US" dirty="0" smtClean="0"/>
              <a:t> The rule of Ferdinand Marcos from the mid-1960s to the mid-1980s was characterized by corruption and the violent repression of his opponents. After Marcos, the Philippines continued to struggle with economic and social problems under democratic rule.</a:t>
            </a:r>
          </a:p>
          <a:p>
            <a:r>
              <a:rPr lang="en-US" sz="1200" dirty="0" smtClean="0">
                <a:hlinkClick r:id="rId2"/>
              </a:rPr>
              <a:t>http://abcnews.go.com/Nightline/video/imelda-marcos-3000-pairs-shoes-9044413</a:t>
            </a:r>
            <a:endParaRPr lang="en-US" sz="1200" dirty="0" smtClean="0"/>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Women in Post-Colonial Asia</a:t>
            </a:r>
            <a:endParaRPr lang="en-US" dirty="0"/>
          </a:p>
        </p:txBody>
      </p:sp>
      <p:sp>
        <p:nvSpPr>
          <p:cNvPr id="3" name="Content Placeholder 2"/>
          <p:cNvSpPr>
            <a:spLocks noGrp="1"/>
          </p:cNvSpPr>
          <p:nvPr>
            <p:ph sz="quarter" idx="1"/>
          </p:nvPr>
        </p:nvSpPr>
        <p:spPr/>
        <p:txBody>
          <a:bodyPr/>
          <a:lstStyle/>
          <a:p>
            <a:r>
              <a:rPr lang="en-US" b="1" dirty="0" smtClean="0"/>
              <a:t>Women's rights and roles:</a:t>
            </a:r>
            <a:r>
              <a:rPr lang="en-US" dirty="0" smtClean="0"/>
              <a:t> In India and in Southeast Asia, women were granted extensive political rights after independence. Some women have become government and business leaders</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India</a:t>
            </a:r>
            <a:endParaRPr lang="en-US" dirty="0"/>
          </a:p>
        </p:txBody>
      </p:sp>
      <p:sp>
        <p:nvSpPr>
          <p:cNvPr id="3" name="Content Placeholder 2"/>
          <p:cNvSpPr>
            <a:spLocks noGrp="1"/>
          </p:cNvSpPr>
          <p:nvPr>
            <p:ph sz="quarter" idx="1"/>
          </p:nvPr>
        </p:nvSpPr>
        <p:spPr/>
        <p:txBody>
          <a:bodyPr/>
          <a:lstStyle/>
          <a:p>
            <a:r>
              <a:rPr lang="en-US" dirty="0" smtClean="0"/>
              <a:t>Had been a British colony since the 1700s</a:t>
            </a:r>
          </a:p>
          <a:p>
            <a:pPr lvl="1"/>
            <a:r>
              <a:rPr lang="en-US" dirty="0" smtClean="0"/>
              <a:t>WWI lead to more Indians calling for their independence, but the movement eventually split into two main groups</a:t>
            </a:r>
          </a:p>
          <a:p>
            <a:pPr lvl="1">
              <a:buNone/>
            </a:pPr>
            <a:endParaRPr lang="en-US" dirty="0" smtClean="0"/>
          </a:p>
        </p:txBody>
      </p:sp>
      <p:graphicFrame>
        <p:nvGraphicFramePr>
          <p:cNvPr id="4" name="Table 3"/>
          <p:cNvGraphicFramePr>
            <a:graphicFrameLocks noGrp="1"/>
          </p:cNvGraphicFramePr>
          <p:nvPr/>
        </p:nvGraphicFramePr>
        <p:xfrm>
          <a:off x="304800" y="2895600"/>
          <a:ext cx="6096000" cy="3125929"/>
        </p:xfrm>
        <a:graphic>
          <a:graphicData uri="http://schemas.openxmlformats.org/drawingml/2006/table">
            <a:tbl>
              <a:tblPr firstRow="1" bandRow="1">
                <a:tableStyleId>{5C22544A-7EE6-4342-B048-85BDC9FD1C3A}</a:tableStyleId>
              </a:tblPr>
              <a:tblGrid>
                <a:gridCol w="2032000"/>
                <a:gridCol w="2032000"/>
                <a:gridCol w="2032000"/>
              </a:tblGrid>
              <a:tr h="565609">
                <a:tc>
                  <a:txBody>
                    <a:bodyPr/>
                    <a:lstStyle/>
                    <a:p>
                      <a:r>
                        <a:rPr lang="en-US" dirty="0" smtClean="0"/>
                        <a:t>Group</a:t>
                      </a:r>
                      <a:endParaRPr lang="en-US" dirty="0"/>
                    </a:p>
                  </a:txBody>
                  <a:tcPr/>
                </a:tc>
                <a:tc>
                  <a:txBody>
                    <a:bodyPr/>
                    <a:lstStyle/>
                    <a:p>
                      <a:r>
                        <a:rPr lang="en-US" dirty="0" smtClean="0"/>
                        <a:t>Hindus</a:t>
                      </a:r>
                      <a:endParaRPr lang="en-US" dirty="0"/>
                    </a:p>
                  </a:txBody>
                  <a:tcPr/>
                </a:tc>
                <a:tc>
                  <a:txBody>
                    <a:bodyPr/>
                    <a:lstStyle/>
                    <a:p>
                      <a:r>
                        <a:rPr lang="en-US" dirty="0" smtClean="0"/>
                        <a:t>Muslims</a:t>
                      </a:r>
                      <a:endParaRPr lang="en-US" dirty="0"/>
                    </a:p>
                  </a:txBody>
                  <a:tcPr/>
                </a:tc>
              </a:tr>
              <a:tr h="573463">
                <a:tc>
                  <a:txBody>
                    <a:bodyPr/>
                    <a:lstStyle/>
                    <a:p>
                      <a:r>
                        <a:rPr lang="en-US" dirty="0" smtClean="0"/>
                        <a:t>Leader</a:t>
                      </a:r>
                      <a:endParaRPr lang="en-US" dirty="0"/>
                    </a:p>
                  </a:txBody>
                  <a:tcPr/>
                </a:tc>
                <a:tc>
                  <a:txBody>
                    <a:bodyPr/>
                    <a:lstStyle/>
                    <a:p>
                      <a:r>
                        <a:rPr lang="en-US" dirty="0" smtClean="0"/>
                        <a:t>Mohandas</a:t>
                      </a:r>
                      <a:r>
                        <a:rPr lang="en-US" baseline="0" dirty="0" smtClean="0"/>
                        <a:t> Gandhi</a:t>
                      </a:r>
                      <a:endParaRPr lang="en-US" dirty="0"/>
                    </a:p>
                  </a:txBody>
                  <a:tcPr/>
                </a:tc>
                <a:tc>
                  <a:txBody>
                    <a:bodyPr/>
                    <a:lstStyle/>
                    <a:p>
                      <a:r>
                        <a:rPr lang="en-US" dirty="0" smtClean="0"/>
                        <a:t>Muhammad</a:t>
                      </a:r>
                      <a:r>
                        <a:rPr lang="en-US" baseline="0" dirty="0" smtClean="0"/>
                        <a:t> Ali Jinnah</a:t>
                      </a:r>
                      <a:endParaRPr lang="en-US" dirty="0"/>
                    </a:p>
                  </a:txBody>
                  <a:tcPr/>
                </a:tc>
              </a:tr>
              <a:tr h="573463">
                <a:tc>
                  <a:txBody>
                    <a:bodyPr/>
                    <a:lstStyle/>
                    <a:p>
                      <a:r>
                        <a:rPr lang="en-US" dirty="0" smtClean="0"/>
                        <a:t>Organization/</a:t>
                      </a:r>
                    </a:p>
                    <a:p>
                      <a:r>
                        <a:rPr lang="en-US" dirty="0" smtClean="0"/>
                        <a:t>Motivation</a:t>
                      </a:r>
                      <a:endParaRPr lang="en-US" dirty="0"/>
                    </a:p>
                  </a:txBody>
                  <a:tcPr/>
                </a:tc>
                <a:tc>
                  <a:txBody>
                    <a:bodyPr/>
                    <a:lstStyle/>
                    <a:p>
                      <a:r>
                        <a:rPr lang="en-US" dirty="0" smtClean="0"/>
                        <a:t>“Quit India”</a:t>
                      </a:r>
                      <a:endParaRPr lang="en-US" dirty="0"/>
                    </a:p>
                  </a:txBody>
                  <a:tcPr/>
                </a:tc>
                <a:tc>
                  <a:txBody>
                    <a:bodyPr/>
                    <a:lstStyle/>
                    <a:p>
                      <a:r>
                        <a:rPr lang="en-US" dirty="0" smtClean="0"/>
                        <a:t>Muslim</a:t>
                      </a:r>
                      <a:r>
                        <a:rPr lang="en-US" baseline="0" dirty="0" smtClean="0"/>
                        <a:t> League</a:t>
                      </a:r>
                      <a:endParaRPr lang="en-US" dirty="0"/>
                    </a:p>
                  </a:txBody>
                  <a:tcPr/>
                </a:tc>
              </a:tr>
              <a:tr h="573463">
                <a:tc>
                  <a:txBody>
                    <a:bodyPr/>
                    <a:lstStyle/>
                    <a:p>
                      <a:r>
                        <a:rPr lang="en-US" dirty="0" smtClean="0"/>
                        <a:t>Goal for India</a:t>
                      </a:r>
                      <a:endParaRPr lang="en-US" dirty="0"/>
                    </a:p>
                  </a:txBody>
                  <a:tcPr/>
                </a:tc>
                <a:tc>
                  <a:txBody>
                    <a:bodyPr/>
                    <a:lstStyle/>
                    <a:p>
                      <a:r>
                        <a:rPr lang="en-US" dirty="0" smtClean="0"/>
                        <a:t>Independence form Britain</a:t>
                      </a:r>
                      <a:endParaRPr lang="en-US" dirty="0"/>
                    </a:p>
                  </a:txBody>
                  <a:tcPr/>
                </a:tc>
                <a:tc>
                  <a:txBody>
                    <a:bodyPr/>
                    <a:lstStyle/>
                    <a:p>
                      <a:r>
                        <a:rPr lang="en-US" dirty="0" smtClean="0"/>
                        <a:t>Partition of India</a:t>
                      </a:r>
                      <a:endParaRPr lang="en-US" dirty="0"/>
                    </a:p>
                  </a:txBody>
                  <a:tcPr/>
                </a:tc>
              </a:tr>
              <a:tr h="573463">
                <a:tc>
                  <a:txBody>
                    <a:bodyPr/>
                    <a:lstStyle/>
                    <a:p>
                      <a:r>
                        <a:rPr lang="en-US" dirty="0" smtClean="0"/>
                        <a:t>Outcome</a:t>
                      </a:r>
                      <a:endParaRPr lang="en-US" dirty="0"/>
                    </a:p>
                  </a:txBody>
                  <a:tcPr/>
                </a:tc>
                <a:tc>
                  <a:txBody>
                    <a:bodyPr/>
                    <a:lstStyle/>
                    <a:p>
                      <a:r>
                        <a:rPr lang="en-US" dirty="0" smtClean="0"/>
                        <a:t>Independent India</a:t>
                      </a:r>
                      <a:endParaRPr lang="en-US" dirty="0"/>
                    </a:p>
                  </a:txBody>
                  <a:tcPr/>
                </a:tc>
                <a:tc>
                  <a:txBody>
                    <a:bodyPr/>
                    <a:lstStyle/>
                    <a:p>
                      <a:r>
                        <a:rPr lang="en-US" dirty="0" smtClean="0"/>
                        <a:t>Creation of Pakistan</a:t>
                      </a:r>
                      <a:endParaRPr lang="en-US" dirty="0"/>
                    </a:p>
                  </a:txBody>
                  <a:tcPr/>
                </a:tc>
              </a:tr>
            </a:tbl>
          </a:graphicData>
        </a:graphic>
      </p:graphicFrame>
      <p:sp>
        <p:nvSpPr>
          <p:cNvPr id="1026" name="AutoShape 2" descr="data:image/jpeg;base64,/9j/4AAQSkZJRgABAQAAAQABAAD/2wCEAAkGBxQTEhUUExQWFhUXFxwYGBgYGBgcHBgYGhwcGBgYHBgcHCggGholHBwWJDEhJSkrLi4uFx8zODMsNygtLisBCgoKBQUFDgUFDisZExkrKysrKysrKysrKysrKysrKysrKysrKysrKysrKysrKysrKysrKysrKysrKysrKysrK//AABEIARMAtwMBIgACEQEDEQH/xAAcAAABBQEBAQAAAAAAAAAAAAAEAAIDBQYBBwj/xAA8EAABAwIDBQYEBQIFBQAAAAABAAIRAyEEMUEFElFh8AYTInGBkaGxweEHMkLR8RQjM1JicoIVFjSSov/EABQBAQAAAAAAAAAAAAAAAAAAAAD/xAAUEQEAAAAAAAAAAAAAAAAAAAAA/9oADAMBAAIRAxEAPwDzeuy8Id9JWlakCefK6ixdOBJQV+8U7dT2tm8ABMe0oIDTUlGVI2iUbgcLvXEmM7IIsPR3iBEz6K+wXZwEkPtB4zY5XU+EwTWi2sQIPXBaLB4Wd2deGgQB4LZLGEOLQSL29lcYSuC87oAiQT1nKniCGbvhjMT8CuUqEEBgAE39OggMpiLHQZ6metVyjN+H1+1kyhhBnM854KQO1vGUfX5IIq9FjjDmhw8gc1Q43sxh6nhaNy5kgWH2/ZaCnvDIW4xwtZNaBvOJvOXXugwu1exJYC6md8CSeMcueaxWKwb2GHNI8xovb2Vs+EH7QM0PtLY9Ou0BwvAg/bVB4eWqNzVse0PZGrSJc0bzeIH0CyVRhkoG0wpQFCHp5cgfvQjsO+3oq4hEAwEBLaniSQXe3SQXweSb2EoLG1ZPV0RiKkCEHuTmg7TujKbAQOKH3SAkHH3QEPobzt1tzqtRsvACnT13oPXzQ+xsDAEEyR8Y4rS4PCH9QknqRrogiwtFrrFtjw+2qvsPhAYi1oyGXmiMFhAAOutEeKYyQB/01oHoeurpd3aLRy5I1w4KNwv8bwgb3Y9eSYaPt9FNSEKTdQBCjpx9lx2HEi2V/ojA3RdA5IAe6BNh19V3+n9+tFPVYdPddptv80ENPDHJxkcCF57297Jbo72k2wu8D5r1EU06rSBBB1CD5ofRixsmhi03brZQw+Kc1os4bw9fvKzZKDj87Jxam02qYA66oIadIykjKbUkFjWHkmObAsESadrplVohAO3JF7GwveVL2A1UNJluS1GwcBuNBIkkyfoPsguNl4SPIG3sr9mHEhCbPaBp559ZI41YyQFN5J4qFD03pzq2pQECpK45uqG73zTjU9+uKAphnqE+EMx8KcVUEkTxTonyTqTrT8E8hBC9ihDZM6BFcEg1BwDRSQusC6g88/FnZgNKnVAALXQTyOQ915W+kveO3GC73BVmgSQ3eHm2/wAl4O9yCNqc5JzYEqPvEE1JwSSpiQkg09Zlgh6tO0R7Ix4z+ihLygGoU/EAeIW92fT3QPZYVlT+9TH+oLctrgkT6ZoLIRySfiI10QzqoAQNavJsQguW4znb9kn17TvD9lQNc469Zpzq4AifPP3QXBxlwQeHFdo4sl0LPHGQYmevlmicPiuA6y1+yDSsq6ddXRGFq3vGWSzbsYcrg6IvDY0tIJM6dWQaunoEQBaEHs6pJB4/yrB7SghbTspCxcmM07vEDTmuhdkKMuugh2lTmlUHFhHwXznUzgr6TqXBHEfNfN+1BuVajf8AK9w9iQgErIbdUznyo95BPQdCSa0ykg2FG5Ur6Nzl/CiY2Pmf46zU2/aT/MoKstiuyZElavDOysT5Txv1zWVLfGHcD8Fu9n4JzhMWgRe5/dAI/EA5Z/NC4pjzlqtG7ZLQZGfQ68kK7BAEddfdBUd3UAuFNTwwMONyPgrZ9CYyXThBlI4oKCrQJNmgc/LgicNh3k2l0cB8FqcDhqQHi8R9I4lEU8ZRFhFtI9skGdZgXkS4EDmckXhsMbCJVliNoUwDMGOeSfgtpUZiC0/VBb4BktFrhEVnFo3vcAaImnTBA3cknt0KAffaUyICacP+bSV0GwHBAxzlHUeGiXGALklB7Vxwojee7cHz9NSsP2xxNfEUe8IdTog+Fv6n2neI08kGy/7qwxmKjbfx6rz7EbCwlStVr16u6xzy7dmDBv8Ausvs67xcxcnyF1WYrEOrPJcbaDgNEG9xvYnC1qDqmAq7z2gncLpkDhrK85fS3SQRBFiPmj8LiamDrMqMJBEOF8wcwRwRXbN7TiXPZYVGtqRwLxJHvKCnpjRcXMO68mYGfKckkG3w5Bn5FLFZwAfdREQUqfn5+2SCB5AtzF8tVpsNtwsz9BMwstXpFxAbJM2j5LWVey9JjQcXiBSJAPdtbvvEjWMigkp9pw6+WfUplPbEyZmdJVVV2ZgsmYmqw6F9Ox9QbIHHYCrQh8ipSOVRl2+vA+aDQ/8AUvELmRz49fBRu2oQb6emiptmYsEOJvfqENj8TORQW+K2+5p8NuihG4+vWd4BynIRzKAwjRuuqVBIHha3i7P2H7KD+pOpJ5fZBtcPsXGd2XboqCLhhBd91X0MdVaSN0hwORmyoMDturQIdSc5pnTLyOhW/wBj9pP66i8Cm1uLY3eAgf3QMwP9UaeSAjYva0sbFSc7W65LXYDbFOsBukZTC80xHaNtdjqdWiabxlaOjyVp2Y2PX8NUnuqY/U4kT5DXNBvXobF1HNYXNbvH9IkCeHopMPWBFpI4kZ+Q09V1wvMoKbDbE33CtiDv1NG/opzo0anmVUducE9+HcGaZhbJxVF2gxzadM70GTF9ZzQeI0MYKTahIuWlo5E2+SrKNUWgKy7a4PuMXUpD/DcQ9nk4T8DIVG45INr2woMdRwDmC7wQ7iTI0+qo+2NdjsU/u/ytDWD/AItDT8QVfbZPdYTDVHfmFItYDbxOOfoLrBF8mTmgmLVxNDkkG7xVbl62sm0QIUWIsoqVRBf9n8S2lUdV3ZLR4QdHOO60merKw7RbGdVIc153o8WfiP0/hUrX0m0RuPL6ry3fbEBnitz5LU7UpVGgGmYNrDT4oMXtfCmGgMILZ3r/AJhxGiAweIqMDmknceILT8+Cv9o1axMPZPp9UFQ2NWqnKBx5aoBuzWBdUrCgHNBcTDnG2RMmy0m0eyjKbHF2Kp74ndHHkBcq47I9kKRd3tUb8QADl+UXI91rK2ApG3dt/wDUIPOtubKaNl4aowhxNR+9HEz8t0BYqm28Er13EYFlJrqW6O6c6R/pfx8isztDs7TJNoIQZdrA5gbvyBfd4Z3nrNWewMc3C1qdQCd10xx4rjtgw6AUfsfs6XVG72Q8R5NCDV4Hb9M1aj3UBvkktJFgTlM5Hmi8LialZ+9ULXcBNm8gMvVcw+AbewvJ+NlYYbZ4By1z6KCxw49FM5NptjPNdeboInFee9s6pdXbT109eivQHGSsR2n2a9+IDmwIy80GD240YrE+EEuADAI0bb91zEdjzh6jO/e0hxBAE/FaPYOxqlPFOJP5Wh1s7+ccFYba2VuVP6usf7TBvQeN7R5x7oML+I2N3q1OiMqTAPU3n2hZBoRO08SatR9Q5ucTHCTYIUZoJAUkwuSQbzaDDOSFpUiT9kW983PzULqwn7oDcPgo8fDiLEajNei7IqtrUw9uUXHAixHMc/kvPqWJECOjfX391ouzW0e7oEZEON/O/XogucRRaDMfdCvcd2Y3WjM5egPE5Kvxnaiq0mN1w5tBKpKm0a2Lr06RcfE4AAWAGth1ZB6tsiiW02+U25o7u1BhGhjA0fpEea7WrkIINpYcbhtNlg8bt9rDuVGOAFt7XPSc16FTdOapO3WCpnC1CQN4CQeYQZEbew4I/wAQ8g0fOYTqO33OMAbjNGzJPNx4rBsquH7K2weI9+aD0jZm0AdbwtLgXg3mV5HRxrmxcwtbsXtE3whxzHFBt6hUJKFo40OspqlWyDgWT2jtRorkvs2Yb17rTsNl5D+IW0JxQYwwKQjh4jc/QIPRXbQpBgeSBcAnkvOvxL7WtrhuGoH+0wy4j9TtB5BZTE457hBe4tGkmIVe9AM9capIS3EEQYkiQOCSDUOJNwoJy+aMaIB6hB1BBzsgMoVS0XRmy9pBjyHflfDTrB0Pv9FW75IhDmZg5oNVtXdZMIXshvOxbagHhaZJOQBER8UH4qlEAG7Tun6FW/Z3arKLHUyA1wJudbW+PzQej19otAsY6+amwmNa4WuvP8bt2kRDjOtsx68EDW7Wd02KP5jqboNx2g7Ssw3NxyaM/wCFhtrdpq2JaWkbrDnxIzj3VJiNoGqd95l+rvp5Jf1zWjT80+gn7ICzs8AS61tVX4nClpJGXFRv22JE3IPvP8qGttIunPdN/ogmpY4gwbo2pVIa14mzhKpsId598lbVWbtCpwgH4hBvOze0S+M4gdfJah1SwWC7C+KZyAHt1K2r39fVAU+tDSZsBK8A2tie8qPeTJc4n3K95Y3wnSyzPaTsZRxlLvKDW0qw4CGvjiBkTxCDxwFcdZS47CPp1HMe0tc0wQcwVC4IGQmkrhXCCglGSSa2y4g05qkhRvqDNJ3X7/JMaxAS2sN3rRQF4m2a5MDgVyi2TPX3QWmDr7s8HCPUflKB2yCXtIF3dZKcm2fzyVqzZtQsbVfTIbMAkWJNgR5oHU+zza1IQYdFuB/e8LN4rYeJpGDTLgTYhbXDuAsT8VHi8W4ZOPXBBjW7IxDrd2Wp9HY5nxnzC0GI2m4i7s+HxQzXgmeus0Euz9g0iY3fVQbcwLabi1osj247cbbMqDFsLhfVBl2MIcUftOtFNjB+oyfRGUsFmYyufoq11PvKwAyED11QehdjaG7SGhPX7LWBuXxVFs0bm43gAD8v2V4KgDSgfiq27TJEZITs7XkOHOffoKt27iz3cNzTexVfeLuIF/dA38ROyoxNPvqbR3zBeM3tGnMjReNVKcL6ZAXnvbfsGHh1fDCHwS6mP1cS3geSDx8i67uqeL3C49BACkuPSQaWo1RkE2XtFH8OMK38++88Zj2AVvszs1hqP+HRYDxIk+5QeI4fYdeqYp0nO/4n5rTbI/DqvUvUikOd3ey9f3AMrJqDI7H7B4ei4OcTUIyDoifIfVaHFYenUY6m6CCIjhwI8kUgsW0ggjjdB59tbYpov3XGRm08Rz5/uq7FYKRHD4r0zbOzBXpxMOF2nnwXnOPqGk4scCCOrIKOvs7PNKhs8jVHGvPNSd9y6+qBmH2c2QSSnVWCSAZ+KixOIsRlp5/FV2I2sGiGCXcTkEBG1MW2kwgRvuEeXV0P2TwwL9907oPufdVDWd4+XE3zKv2VQxoYwWGfPy9gg11LEAS6bEwNFWVttuDz/lJsTn7qvbiXlkWz9ujCDrh2R06BQWWNxJI1nP1Vn+G1SX1/+N/dZirVLWzJJjNa/wDDCnNOq/i8D2H3QbcLlJ0rlXJDUXQUHmv4p9lxTd/V0gA1xioBkHHJ3rrzXnDivpXaGEZWpOpvEseCCPP6ryfb34YV2EnDOFVvAmHDlwKDzt5SV6OxmNJ/8ep7fdJB9Q1RdR0wpKiaBAQMco6hUjyq3aeL3WmM9EEuHrh0gGSDBU25Oap9g4VwDnk3cZ9lcU3SgaKZGSyvbnZJq0nPY2ajROX5gMx5rYJlSkCL6oPnuhtgCd5lwegpn7b0DYC0v4k9ku6nFUR4Sf7gAyn9SwlNkjRA/F44uQNSup3Ujw8+KiFIzkg7hq55/JaPZFUWBv8AFVNDCxmJVrgzAyHr180Fo+nBsOIFhndCYqqOc5W6z8lP3mhn9+d1G9jeEnrr1QUmNrEzey9I/CvDkYQuI/PUcfa30XnO0cPE6/Ret9g8PuYGiOLd73JKC7rDJCOEI6sEIQgJwxskCo8J81MBdARRCSdhc0kFiW3TKpUhKCxNSEEeJrQCVR40F0nOdFZYZ4qFx0aYHmM/29EsVRgW4oJ8FR3WNbwC5VEGR6qZq5WZIQOpvlPcgKNWDyKNQNqUg4EEAgiCDqPJeY9q/wAPzTJrYQS3N1LVv+ziOWa9RlIIPn3uh1pH3S7sdFeq9q+xrK81KMU63/y/z4O5rzLE4J9NxY9pY4WIIPz1ER7oIywH3TnyIAz+SVPLh6c11rBOenLrVBylvCZ9so/bOVJVmOjZEGBcfDgh8TUz6twQVmNrE2A+fkvc9j0dyhTYP0saPgF4js/DmriKVPVz2gjSJk/AFe8022QR18kPvIjElCObqglpHJFxeVXtMKwGSB2Ddc31SXMEkgtX5Ki23idxpg3yV1jqkRa+Q5qi2uwta0ZvqOA8hmR5BA/s9htzDtkyT4j5m6mxZt6ouk2AAEPjafhPugnTgU2iZaDySQQ4jD6hcw1XTgigVFWoTcWPzQOBTpUAJGae1yB5cgNr7GpYlu7UbfRw/MPIo0FdCDy3b/ZCtQG8yarJzaPEBlcfULOxE2v1mF7qqPbXZehiPERuP/zNtPmNUHlJt1HQUDndc+oWn2v2Wq0ATG80fqaLDS4zWdbSdUqNp0mFznGAMj5+gug0P4a7KD6z65H+GN0f7nXPsPmvTWhVPZbZQw1BtMXMy4jIuOcK3eYCAWt1yQ1Qokoes3JBwBHUjb0QTTHNF0D4UEuGySXKGUBJBZOZfePoqU0jUr75yYCB65rQVRFkHTpZ+aCOCIUdcSp6rdUx7ZQRYV3hAUrkPRs4j1RE6IGSu7y69sqMhBJvSmlk5Ji6DwKBQQutck1ydvoOgrkpWTSQg6g/+lUw5z2Ma17rFwFyiyFxBHRZAA4KOvU0HmiN/ihq1AzIKDigqHipnU9FwUb3QRNpE6SiKbITyICZ6oJ6ASSpTKSC6eoSE8OsuIIqoshyJCIeLIZrtOCAXEWc0+imdxQ+LBg+Smw53mg8kDw5NKQalPKyBhHunRC5ITd7igcmVHHROLwFHMoOd5ZcfUTSzXVQuN+s0BDKie5xCG31x9UoCRVPArrq0C6G3ucrhfb6ICG1pXWvQgeDYJzHBAXZcIB5qAFcdOhQHUEkAyuZEn1SQaVzdFHCIxDVE0oInhBTDiPh5qxLUJVp+IFAO6nOahwIglp0uPIoyt7qrqOLao/yusUFiVG48ik5y5uoGOfqQot8xYaopwlQweXqgheLfNRQSRN/JEO1k9cFBUc2NTzQdB5WTDWbr/CRdaBN9UNUwccZQENqA6hOdT4aqo7t02OtlIazmWvExN+o5oLEsK6LoRuLIzbfjKno1rXagcWJZa9dSiWMDrpjsNvZGUA4qGwHRTS4tvJ9eskYzBkDSetULiWGcp5IO4OpvEyJjgfguLuCeBzCSDa1AhYukkgkhB4o5JJIB2qv2kwbk8DISSQHsyCZX1SSQC4cpOufVJJA9tMB1gosQY9/qkkgdEjriulgmOs1xJAM7L1CjqMF7JJIJGsBMFTOYBl5fJJJAjlPWaZhz4vQpJILVgUGJpi9kkkALaLQ4wBl58OK4kkg/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6" name="Picture 5" descr="Gandhi.jpg"/>
          <p:cNvPicPr>
            <a:picLocks noChangeAspect="1"/>
          </p:cNvPicPr>
          <p:nvPr/>
        </p:nvPicPr>
        <p:blipFill>
          <a:blip r:embed="rId2" cstate="print"/>
          <a:stretch>
            <a:fillRect/>
          </a:stretch>
        </p:blipFill>
        <p:spPr>
          <a:xfrm>
            <a:off x="6934200" y="3124200"/>
            <a:ext cx="1743075" cy="2619375"/>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China Under Mao</a:t>
            </a:r>
            <a:endParaRPr lang="en-US" dirty="0"/>
          </a:p>
        </p:txBody>
      </p:sp>
      <p:sp>
        <p:nvSpPr>
          <p:cNvPr id="3" name="Content Placeholder 2"/>
          <p:cNvSpPr>
            <a:spLocks noGrp="1"/>
          </p:cNvSpPr>
          <p:nvPr>
            <p:ph sz="quarter" idx="1"/>
          </p:nvPr>
        </p:nvSpPr>
        <p:spPr/>
        <p:txBody>
          <a:bodyPr/>
          <a:lstStyle/>
          <a:p>
            <a:r>
              <a:rPr lang="en-US" dirty="0" smtClean="0"/>
              <a:t>Mao’s Programs and Their Affect on China</a:t>
            </a:r>
          </a:p>
          <a:p>
            <a:pPr>
              <a:buNone/>
            </a:pPr>
            <a:endParaRPr lang="en-US" dirty="0" smtClean="0"/>
          </a:p>
        </p:txBody>
      </p:sp>
      <p:graphicFrame>
        <p:nvGraphicFramePr>
          <p:cNvPr id="4" name="Table 3"/>
          <p:cNvGraphicFramePr>
            <a:graphicFrameLocks noGrp="1"/>
          </p:cNvGraphicFramePr>
          <p:nvPr/>
        </p:nvGraphicFramePr>
        <p:xfrm>
          <a:off x="381000" y="2057400"/>
          <a:ext cx="8382000" cy="2931160"/>
        </p:xfrm>
        <a:graphic>
          <a:graphicData uri="http://schemas.openxmlformats.org/drawingml/2006/table">
            <a:tbl>
              <a:tblPr firstRow="1" bandRow="1">
                <a:tableStyleId>{5C22544A-7EE6-4342-B048-85BDC9FD1C3A}</a:tableStyleId>
              </a:tblPr>
              <a:tblGrid>
                <a:gridCol w="2794000"/>
                <a:gridCol w="2794000"/>
                <a:gridCol w="2794000"/>
              </a:tblGrid>
              <a:tr h="370840">
                <a:tc>
                  <a:txBody>
                    <a:bodyPr/>
                    <a:lstStyle/>
                    <a:p>
                      <a:r>
                        <a:rPr lang="en-US" dirty="0" smtClean="0"/>
                        <a:t>First Five Year Plan</a:t>
                      </a:r>
                      <a:endParaRPr lang="en-US" dirty="0"/>
                    </a:p>
                  </a:txBody>
                  <a:tcPr/>
                </a:tc>
                <a:tc>
                  <a:txBody>
                    <a:bodyPr/>
                    <a:lstStyle/>
                    <a:p>
                      <a:r>
                        <a:rPr lang="en-US" dirty="0" smtClean="0"/>
                        <a:t>Great Leap</a:t>
                      </a:r>
                      <a:r>
                        <a:rPr lang="en-US" baseline="0" dirty="0" smtClean="0"/>
                        <a:t> Forward</a:t>
                      </a:r>
                      <a:endParaRPr lang="en-US" dirty="0"/>
                    </a:p>
                  </a:txBody>
                  <a:tcPr/>
                </a:tc>
                <a:tc>
                  <a:txBody>
                    <a:bodyPr/>
                    <a:lstStyle/>
                    <a:p>
                      <a:r>
                        <a:rPr lang="en-US" dirty="0" smtClean="0"/>
                        <a:t>Cultural Revolution</a:t>
                      </a:r>
                      <a:endParaRPr lang="en-US" dirty="0"/>
                    </a:p>
                  </a:txBody>
                  <a:tcPr/>
                </a:tc>
              </a:tr>
              <a:tr h="370840">
                <a:tc>
                  <a:txBody>
                    <a:bodyPr/>
                    <a:lstStyle/>
                    <a:p>
                      <a:pPr lvl="0">
                        <a:buFont typeface="Arial" pitchFamily="34" charset="0"/>
                        <a:buChar char="•"/>
                      </a:pPr>
                      <a:r>
                        <a:rPr kumimoji="0" lang="en-US" sz="1800" kern="1200" dirty="0" smtClean="0">
                          <a:solidFill>
                            <a:schemeClr val="dk1"/>
                          </a:solidFill>
                          <a:latin typeface="+mn-lt"/>
                          <a:ea typeface="+mn-ea"/>
                          <a:cs typeface="+mn-cs"/>
                        </a:rPr>
                        <a:t> transferred farmland from landlords to peasants</a:t>
                      </a:r>
                    </a:p>
                    <a:p>
                      <a:pPr lvl="0">
                        <a:buFont typeface="Arial" pitchFamily="34" charset="0"/>
                        <a:buChar char="•"/>
                      </a:pPr>
                      <a:r>
                        <a:rPr kumimoji="0" lang="en-US" sz="1800" kern="1200" dirty="0" smtClean="0">
                          <a:solidFill>
                            <a:schemeClr val="dk1"/>
                          </a:solidFill>
                          <a:latin typeface="+mn-lt"/>
                          <a:ea typeface="+mn-ea"/>
                          <a:cs typeface="+mn-cs"/>
                        </a:rPr>
                        <a:t> pooled small farms into collective farms and state farms</a:t>
                      </a:r>
                    </a:p>
                    <a:p>
                      <a:pPr>
                        <a:buFont typeface="Arial" pitchFamily="34" charset="0"/>
                        <a:buChar char="•"/>
                      </a:pPr>
                      <a:r>
                        <a:rPr kumimoji="0" lang="en-US" sz="1800" kern="1200" dirty="0" smtClean="0">
                          <a:solidFill>
                            <a:schemeClr val="dk1"/>
                          </a:solidFill>
                          <a:latin typeface="+mn-lt"/>
                          <a:ea typeface="+mn-ea"/>
                          <a:cs typeface="+mn-cs"/>
                        </a:rPr>
                        <a:t> agricultural and industrial output increased</a:t>
                      </a:r>
                      <a:endParaRPr lang="en-US" dirty="0"/>
                    </a:p>
                  </a:txBody>
                  <a:tcPr/>
                </a:tc>
                <a:tc>
                  <a:txBody>
                    <a:bodyPr/>
                    <a:lstStyle/>
                    <a:p>
                      <a:pPr lvl="0">
                        <a:buFont typeface="Arial" pitchFamily="34" charset="0"/>
                        <a:buChar char="•"/>
                      </a:pPr>
                      <a:r>
                        <a:rPr kumimoji="0" lang="en-US" sz="1800" kern="1200" dirty="0" smtClean="0">
                          <a:solidFill>
                            <a:schemeClr val="dk1"/>
                          </a:solidFill>
                          <a:latin typeface="+mn-lt"/>
                          <a:ea typeface="+mn-ea"/>
                          <a:cs typeface="+mn-cs"/>
                        </a:rPr>
                        <a:t> threatened Mao’s leadership</a:t>
                      </a:r>
                    </a:p>
                    <a:p>
                      <a:pPr lvl="0">
                        <a:buFont typeface="Arial" pitchFamily="34" charset="0"/>
                        <a:buChar char="•"/>
                      </a:pPr>
                      <a:r>
                        <a:rPr kumimoji="0" lang="en-US" sz="1800" kern="1200" dirty="0" smtClean="0">
                          <a:solidFill>
                            <a:schemeClr val="dk1"/>
                          </a:solidFill>
                          <a:latin typeface="+mn-lt"/>
                          <a:ea typeface="+mn-ea"/>
                          <a:cs typeface="+mn-cs"/>
                        </a:rPr>
                        <a:t> people</a:t>
                      </a:r>
                      <a:r>
                        <a:rPr kumimoji="0" lang="en-US" sz="1800" kern="1200" baseline="0" dirty="0" smtClean="0">
                          <a:solidFill>
                            <a:schemeClr val="dk1"/>
                          </a:solidFill>
                          <a:latin typeface="+mn-lt"/>
                          <a:ea typeface="+mn-ea"/>
                          <a:cs typeface="+mn-cs"/>
                        </a:rPr>
                        <a:t> were forced to move to</a:t>
                      </a:r>
                      <a:r>
                        <a:rPr kumimoji="0" lang="en-US" sz="1800" kern="1200" dirty="0" smtClean="0">
                          <a:solidFill>
                            <a:schemeClr val="dk1"/>
                          </a:solidFill>
                          <a:latin typeface="+mn-lt"/>
                          <a:ea typeface="+mn-ea"/>
                          <a:cs typeface="+mn-cs"/>
                        </a:rPr>
                        <a:t> communes</a:t>
                      </a:r>
                    </a:p>
                    <a:p>
                      <a:pPr>
                        <a:buFont typeface="Arial" pitchFamily="34" charset="0"/>
                        <a:buChar char="•"/>
                      </a:pPr>
                      <a:r>
                        <a:rPr kumimoji="0" lang="en-US" sz="1800" kern="1200" dirty="0" smtClean="0">
                          <a:solidFill>
                            <a:schemeClr val="dk1"/>
                          </a:solidFill>
                          <a:latin typeface="+mn-lt"/>
                          <a:ea typeface="+mn-ea"/>
                          <a:cs typeface="+mn-cs"/>
                        </a:rPr>
                        <a:t> industrial output decreased</a:t>
                      </a:r>
                    </a:p>
                    <a:p>
                      <a:pPr>
                        <a:buFont typeface="Arial" pitchFamily="34" charset="0"/>
                        <a:buChar char="•"/>
                      </a:pPr>
                      <a:r>
                        <a:rPr kumimoji="0" lang="en-US" sz="1800" kern="1200" baseline="0" dirty="0" smtClean="0">
                          <a:solidFill>
                            <a:schemeClr val="dk1"/>
                          </a:solidFill>
                          <a:latin typeface="+mn-lt"/>
                          <a:ea typeface="+mn-ea"/>
                          <a:cs typeface="+mn-cs"/>
                        </a:rPr>
                        <a:t> </a:t>
                      </a:r>
                      <a:r>
                        <a:rPr kumimoji="0" lang="en-US" sz="1800" kern="1200" dirty="0" smtClean="0">
                          <a:solidFill>
                            <a:schemeClr val="dk1"/>
                          </a:solidFill>
                          <a:latin typeface="+mn-lt"/>
                          <a:ea typeface="+mn-ea"/>
                          <a:cs typeface="+mn-cs"/>
                        </a:rPr>
                        <a:t>food shortages</a:t>
                      </a:r>
                      <a:endParaRPr lang="en-US" dirty="0"/>
                    </a:p>
                  </a:txBody>
                  <a:tcPr/>
                </a:tc>
                <a:tc>
                  <a:txBody>
                    <a:bodyPr/>
                    <a:lstStyle/>
                    <a:p>
                      <a:pPr lvl="0">
                        <a:buFont typeface="Arial" pitchFamily="34" charset="0"/>
                        <a:buChar char="•"/>
                      </a:pPr>
                      <a:r>
                        <a:rPr kumimoji="0" lang="en-US" sz="1800" kern="1200" dirty="0" smtClean="0">
                          <a:solidFill>
                            <a:schemeClr val="dk1"/>
                          </a:solidFill>
                          <a:latin typeface="+mn-lt"/>
                          <a:ea typeface="+mn-ea"/>
                          <a:cs typeface="+mn-cs"/>
                        </a:rPr>
                        <a:t> had a disastrous effect on China’s economy</a:t>
                      </a:r>
                    </a:p>
                    <a:p>
                      <a:pPr lvl="0">
                        <a:buFont typeface="Arial" pitchFamily="34" charset="0"/>
                        <a:buChar char="•"/>
                      </a:pPr>
                      <a:r>
                        <a:rPr kumimoji="0" lang="en-US" sz="1800" kern="1200" dirty="0" smtClean="0">
                          <a:solidFill>
                            <a:schemeClr val="dk1"/>
                          </a:solidFill>
                          <a:latin typeface="+mn-lt"/>
                          <a:ea typeface="+mn-ea"/>
                          <a:cs typeface="+mn-cs"/>
                        </a:rPr>
                        <a:t> Red Guard rampaged</a:t>
                      </a:r>
                    </a:p>
                    <a:p>
                      <a:pPr>
                        <a:buFont typeface="Arial" pitchFamily="34" charset="0"/>
                        <a:buChar char="•"/>
                      </a:pPr>
                      <a:r>
                        <a:rPr kumimoji="0" lang="en-US" sz="1800" kern="1200" dirty="0" smtClean="0">
                          <a:solidFill>
                            <a:schemeClr val="dk1"/>
                          </a:solidFill>
                          <a:latin typeface="+mn-lt"/>
                          <a:ea typeface="+mn-ea"/>
                          <a:cs typeface="+mn-cs"/>
                        </a:rPr>
                        <a:t> agricultural and industrial production fell</a:t>
                      </a:r>
                      <a:r>
                        <a:rPr kumimoji="0" lang="en-US" sz="1800" kern="1200" baseline="0" dirty="0" smtClean="0">
                          <a:solidFill>
                            <a:schemeClr val="dk1"/>
                          </a:solidFill>
                          <a:latin typeface="+mn-lt"/>
                          <a:ea typeface="+mn-ea"/>
                          <a:cs typeface="+mn-cs"/>
                        </a:rPr>
                        <a:t> drastically</a:t>
                      </a:r>
                      <a:endParaRPr lang="en-US" dirty="0"/>
                    </a:p>
                  </a:txBody>
                  <a:tcPr/>
                </a:tc>
              </a:tr>
            </a:tbl>
          </a:graphicData>
        </a:graphic>
      </p:graphicFrame>
      <p:pic>
        <p:nvPicPr>
          <p:cNvPr id="5" name="Picture 4" descr="mao.jpg"/>
          <p:cNvPicPr>
            <a:picLocks noChangeAspect="1"/>
          </p:cNvPicPr>
          <p:nvPr/>
        </p:nvPicPr>
        <p:blipFill>
          <a:blip r:embed="rId2" cstate="print"/>
          <a:stretch>
            <a:fillRect/>
          </a:stretch>
        </p:blipFill>
        <p:spPr>
          <a:xfrm>
            <a:off x="3429000" y="4572000"/>
            <a:ext cx="2286000" cy="19050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China After Mao</a:t>
            </a:r>
            <a:endParaRPr lang="en-US" dirty="0"/>
          </a:p>
        </p:txBody>
      </p:sp>
      <p:sp>
        <p:nvSpPr>
          <p:cNvPr id="3" name="Content Placeholder 2"/>
          <p:cNvSpPr>
            <a:spLocks noGrp="1"/>
          </p:cNvSpPr>
          <p:nvPr>
            <p:ph sz="quarter" idx="1"/>
          </p:nvPr>
        </p:nvSpPr>
        <p:spPr/>
        <p:txBody>
          <a:bodyPr>
            <a:normAutofit fontScale="92500" lnSpcReduction="20000"/>
          </a:bodyPr>
          <a:lstStyle/>
          <a:p>
            <a:pPr>
              <a:buNone/>
            </a:pPr>
            <a:r>
              <a:rPr lang="en-US" u="sng" dirty="0" smtClean="0"/>
              <a:t>Four Modernizations</a:t>
            </a:r>
            <a:r>
              <a:rPr lang="en-US" dirty="0" smtClean="0"/>
              <a:t>- new plan by Deng Xiaoping, who had </a:t>
            </a:r>
            <a:r>
              <a:rPr lang="en-US" smtClean="0"/>
              <a:t>become the </a:t>
            </a:r>
            <a:r>
              <a:rPr lang="en-US" dirty="0" smtClean="0"/>
              <a:t>leader of the newly ruling moderate party</a:t>
            </a:r>
          </a:p>
          <a:p>
            <a:pPr lvl="1"/>
            <a:r>
              <a:rPr lang="en-US" sz="2400" dirty="0" smtClean="0"/>
              <a:t>moved China towards a market economy, with new technology and trade with the west</a:t>
            </a:r>
            <a:endParaRPr lang="en-US" sz="1400" dirty="0" smtClean="0"/>
          </a:p>
          <a:p>
            <a:pPr lvl="1"/>
            <a:r>
              <a:rPr lang="en-US" sz="2400" dirty="0" smtClean="0"/>
              <a:t>many wanted “fifth modernization”- democracy</a:t>
            </a:r>
            <a:endParaRPr lang="en-US" sz="1400" dirty="0" smtClean="0"/>
          </a:p>
          <a:p>
            <a:pPr lvl="1"/>
            <a:r>
              <a:rPr lang="en-US" sz="2400" dirty="0" smtClean="0"/>
              <a:t>hundreds of thousands gathered at </a:t>
            </a:r>
            <a:r>
              <a:rPr lang="en-US" sz="2400" u="sng" dirty="0" smtClean="0"/>
              <a:t>Tiananmen Square</a:t>
            </a:r>
            <a:r>
              <a:rPr lang="en-US" sz="2400" dirty="0" smtClean="0"/>
              <a:t>, wanting an end to government corruption, more say in government, and better conditions in universities</a:t>
            </a:r>
            <a:endParaRPr lang="en-US" sz="1400" dirty="0" smtClean="0"/>
          </a:p>
          <a:p>
            <a:pPr lvl="1"/>
            <a:r>
              <a:rPr lang="en-US" sz="2400" dirty="0" smtClean="0"/>
              <a:t>refused to leave and eventually hundreds were killed and thousands wounded by the Chinese military</a:t>
            </a:r>
            <a:endParaRPr lang="en-US" sz="1400" dirty="0" smtClean="0"/>
          </a:p>
          <a:p>
            <a:pPr lvl="1"/>
            <a:r>
              <a:rPr lang="en-US" sz="2400" dirty="0" smtClean="0"/>
              <a:t>Tiananmen Square Massacre shocked the West and became a huge setback to previous economic gains</a:t>
            </a:r>
            <a:endParaRPr lang="en-US" sz="1400" dirty="0" smtClean="0"/>
          </a:p>
          <a:p>
            <a:pPr>
              <a:buNone/>
            </a:pPr>
            <a:r>
              <a:rPr lang="en-US" sz="1300" u="sng" dirty="0" smtClean="0">
                <a:hlinkClick r:id="rId2"/>
              </a:rPr>
              <a:t>http://www.guardian.co.uk/world/video/2008/jun/04/tiananmen.anniversary.china</a:t>
            </a:r>
            <a:endParaRPr lang="en-US" sz="1300" dirty="0" smtClean="0"/>
          </a:p>
          <a:p>
            <a:pPr>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Korea</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Why was Korea divided?</a:t>
            </a:r>
          </a:p>
          <a:p>
            <a:r>
              <a:rPr lang="en-US" smtClean="0"/>
              <a:t>How </a:t>
            </a:r>
            <a:r>
              <a:rPr lang="en-US" dirty="0" smtClean="0"/>
              <a:t>have the 2 Koreas developed since 1953?</a:t>
            </a:r>
          </a:p>
          <a:p>
            <a:endParaRPr lang="en-US" dirty="0" smtClean="0"/>
          </a:p>
          <a:p>
            <a:endParaRPr lang="en-US" dirty="0" smtClean="0"/>
          </a:p>
          <a:p>
            <a:endParaRPr lang="en-US" dirty="0" smtClean="0"/>
          </a:p>
          <a:p>
            <a:endParaRPr lang="en-US" dirty="0" smtClean="0"/>
          </a:p>
          <a:p>
            <a:endParaRPr lang="en-US" dirty="0" smtClean="0"/>
          </a:p>
          <a:p>
            <a:pPr>
              <a:buNone/>
            </a:pPr>
            <a:endParaRPr lang="en-US" dirty="0" smtClean="0"/>
          </a:p>
          <a:p>
            <a:pPr>
              <a:buNone/>
            </a:pPr>
            <a:endParaRPr lang="en-US" sz="1100" u="sng" dirty="0" smtClean="0">
              <a:hlinkClick r:id="rId2"/>
            </a:endParaRPr>
          </a:p>
          <a:p>
            <a:pPr>
              <a:buNone/>
            </a:pPr>
            <a:endParaRPr lang="en-US" sz="1100" u="sng" dirty="0" smtClean="0">
              <a:hlinkClick r:id="rId2"/>
            </a:endParaRPr>
          </a:p>
          <a:p>
            <a:pPr>
              <a:buNone/>
            </a:pPr>
            <a:endParaRPr lang="en-US" sz="1100" u="sng" dirty="0" smtClean="0">
              <a:hlinkClick r:id="rId2"/>
            </a:endParaRPr>
          </a:p>
          <a:p>
            <a:pPr>
              <a:buNone/>
            </a:pPr>
            <a:endParaRPr lang="en-US" sz="1100" u="sng" dirty="0" smtClean="0">
              <a:hlinkClick r:id="rId2"/>
            </a:endParaRPr>
          </a:p>
          <a:p>
            <a:pPr>
              <a:buNone/>
            </a:pPr>
            <a:endParaRPr lang="en-US" sz="1100" u="sng" dirty="0" smtClean="0">
              <a:hlinkClick r:id="rId2"/>
            </a:endParaRPr>
          </a:p>
          <a:p>
            <a:pPr>
              <a:buNone/>
            </a:pPr>
            <a:r>
              <a:rPr lang="en-US" sz="1100" u="sng" dirty="0" smtClean="0">
                <a:hlinkClick r:id="rId2"/>
              </a:rPr>
              <a:t>http://www.cbsnews.com/video/watch/?id=50136263n</a:t>
            </a:r>
            <a:endParaRPr lang="en-US" sz="1100" dirty="0" smtClean="0"/>
          </a:p>
          <a:p>
            <a:pPr>
              <a:buNone/>
            </a:pPr>
            <a:r>
              <a:rPr lang="en-US" sz="1100" u="sng" dirty="0" smtClean="0">
                <a:hlinkClick r:id="rId3"/>
              </a:rPr>
              <a:t>http://www.cbsnews.com/video/watch/?id=7403218n</a:t>
            </a:r>
            <a:endParaRPr lang="en-US" sz="1100" dirty="0" smtClean="0"/>
          </a:p>
          <a:p>
            <a:pPr>
              <a:buNone/>
            </a:pPr>
            <a:endParaRPr lang="en-US" sz="1100" dirty="0" smtClean="0"/>
          </a:p>
          <a:p>
            <a:pPr>
              <a:buNone/>
            </a:pPr>
            <a:endParaRPr lang="en-US" dirty="0" smtClean="0"/>
          </a:p>
          <a:p>
            <a:pPr>
              <a:buNone/>
            </a:pPr>
            <a:endParaRPr lang="en-US" dirty="0"/>
          </a:p>
        </p:txBody>
      </p:sp>
      <p:pic>
        <p:nvPicPr>
          <p:cNvPr id="4" name="Picture 3" descr="north korea.jpg"/>
          <p:cNvPicPr>
            <a:picLocks noChangeAspect="1"/>
          </p:cNvPicPr>
          <p:nvPr/>
        </p:nvPicPr>
        <p:blipFill>
          <a:blip r:embed="rId4" cstate="print"/>
          <a:stretch>
            <a:fillRect/>
          </a:stretch>
        </p:blipFill>
        <p:spPr>
          <a:xfrm>
            <a:off x="533400" y="2819400"/>
            <a:ext cx="2265639" cy="2743200"/>
          </a:xfrm>
          <a:prstGeom prst="rect">
            <a:avLst/>
          </a:prstGeom>
        </p:spPr>
      </p:pic>
      <p:pic>
        <p:nvPicPr>
          <p:cNvPr id="5" name="Picture 4" descr="kim jong il.jpg"/>
          <p:cNvPicPr>
            <a:picLocks noChangeAspect="1"/>
          </p:cNvPicPr>
          <p:nvPr/>
        </p:nvPicPr>
        <p:blipFill>
          <a:blip r:embed="rId5" cstate="print"/>
          <a:stretch>
            <a:fillRect/>
          </a:stretch>
        </p:blipFill>
        <p:spPr>
          <a:xfrm>
            <a:off x="5105400" y="3200400"/>
            <a:ext cx="1885950" cy="2428875"/>
          </a:xfrm>
          <a:prstGeom prst="rect">
            <a:avLst/>
          </a:prstGeom>
        </p:spPr>
      </p:pic>
      <p:pic>
        <p:nvPicPr>
          <p:cNvPr id="6" name="Picture 5" descr="kim jong un.jpg"/>
          <p:cNvPicPr>
            <a:picLocks noChangeAspect="1"/>
          </p:cNvPicPr>
          <p:nvPr/>
        </p:nvPicPr>
        <p:blipFill>
          <a:blip r:embed="rId6" cstate="print"/>
          <a:stretch>
            <a:fillRect/>
          </a:stretch>
        </p:blipFill>
        <p:spPr>
          <a:xfrm>
            <a:off x="7162800" y="3200400"/>
            <a:ext cx="1847850" cy="2466975"/>
          </a:xfrm>
          <a:prstGeom prst="rect">
            <a:avLst/>
          </a:prstGeom>
        </p:spPr>
      </p:pic>
      <p:pic>
        <p:nvPicPr>
          <p:cNvPr id="7" name="Picture 6" descr="kim il sung.jpg"/>
          <p:cNvPicPr>
            <a:picLocks noChangeAspect="1"/>
          </p:cNvPicPr>
          <p:nvPr/>
        </p:nvPicPr>
        <p:blipFill>
          <a:blip r:embed="rId7" cstate="print"/>
          <a:stretch>
            <a:fillRect/>
          </a:stretch>
        </p:blipFill>
        <p:spPr>
          <a:xfrm>
            <a:off x="3326020" y="3200400"/>
            <a:ext cx="1607930" cy="243840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Japan</a:t>
            </a:r>
            <a:endParaRPr lang="en-US" dirty="0"/>
          </a:p>
        </p:txBody>
      </p:sp>
      <p:sp>
        <p:nvSpPr>
          <p:cNvPr id="3" name="Content Placeholder 2"/>
          <p:cNvSpPr>
            <a:spLocks noGrp="1"/>
          </p:cNvSpPr>
          <p:nvPr>
            <p:ph sz="quarter" idx="1"/>
          </p:nvPr>
        </p:nvSpPr>
        <p:spPr/>
        <p:txBody>
          <a:bodyPr/>
          <a:lstStyle/>
          <a:p>
            <a:r>
              <a:rPr lang="en-US" dirty="0" smtClean="0"/>
              <a:t>How did Japan recover after World War II?</a:t>
            </a:r>
          </a:p>
          <a:p>
            <a:pPr lvl="1"/>
            <a:r>
              <a:rPr lang="en-US" dirty="0" smtClean="0"/>
              <a:t>Allied occupation, or SCAP (1945-1952)</a:t>
            </a:r>
          </a:p>
          <a:p>
            <a:pPr lvl="2"/>
            <a:r>
              <a:rPr lang="en-US" dirty="0" smtClean="0"/>
              <a:t>New constitution (MacArthur Constitution) imposed</a:t>
            </a:r>
          </a:p>
          <a:p>
            <a:pPr lvl="2"/>
            <a:r>
              <a:rPr lang="en-US" dirty="0" smtClean="0"/>
              <a:t>Reduction of Emperor’s power</a:t>
            </a:r>
          </a:p>
          <a:p>
            <a:pPr lvl="2"/>
            <a:r>
              <a:rPr lang="en-US" dirty="0" smtClean="0"/>
              <a:t>Armed forces for self-defense only</a:t>
            </a:r>
          </a:p>
          <a:p>
            <a:pPr lvl="2">
              <a:buNone/>
            </a:pPr>
            <a:r>
              <a:rPr lang="en-US" dirty="0" smtClean="0"/>
              <a:t>						</a:t>
            </a:r>
          </a:p>
          <a:p>
            <a:pPr lvl="2">
              <a:buNone/>
            </a:pPr>
            <a:endParaRPr lang="en-US" dirty="0" smtClean="0"/>
          </a:p>
          <a:p>
            <a:pPr lvl="2">
              <a:buNone/>
            </a:pPr>
            <a:endParaRPr lang="en-US" dirty="0" smtClean="0"/>
          </a:p>
          <a:p>
            <a:pPr lvl="2">
              <a:buNone/>
            </a:pPr>
            <a:endParaRPr lang="en-US" dirty="0" smtClean="0"/>
          </a:p>
          <a:p>
            <a:pPr lvl="2">
              <a:buNone/>
            </a:pPr>
            <a:endParaRPr lang="en-US" dirty="0" smtClean="0"/>
          </a:p>
          <a:p>
            <a:pPr lvl="1">
              <a:buNone/>
            </a:pPr>
            <a:r>
              <a:rPr lang="en-US" sz="1100" dirty="0" smtClean="0"/>
              <a:t>The Dai-Ichi </a:t>
            </a:r>
            <a:r>
              <a:rPr lang="en-US" sz="1100" dirty="0" err="1" smtClean="0"/>
              <a:t>Seimei</a:t>
            </a:r>
            <a:r>
              <a:rPr lang="en-US" sz="1100" dirty="0" smtClean="0"/>
              <a:t> Building served as SCAP headquarters, 1950</a:t>
            </a:r>
          </a:p>
          <a:p>
            <a:pPr lvl="1"/>
            <a:endParaRPr lang="en-US" dirty="0"/>
          </a:p>
        </p:txBody>
      </p:sp>
      <p:pic>
        <p:nvPicPr>
          <p:cNvPr id="4" name="Picture 3" descr="scap.JPG"/>
          <p:cNvPicPr>
            <a:picLocks noChangeAspect="1"/>
          </p:cNvPicPr>
          <p:nvPr/>
        </p:nvPicPr>
        <p:blipFill>
          <a:blip r:embed="rId2" cstate="print"/>
          <a:stretch>
            <a:fillRect/>
          </a:stretch>
        </p:blipFill>
        <p:spPr>
          <a:xfrm>
            <a:off x="1066800" y="3657600"/>
            <a:ext cx="2971800" cy="1628775"/>
          </a:xfrm>
          <a:prstGeom prst="rect">
            <a:avLst/>
          </a:prstGeom>
        </p:spPr>
      </p:pic>
      <p:pic>
        <p:nvPicPr>
          <p:cNvPr id="5" name="Picture 4" descr="douglas macarthur.jpg"/>
          <p:cNvPicPr>
            <a:picLocks noChangeAspect="1"/>
          </p:cNvPicPr>
          <p:nvPr/>
        </p:nvPicPr>
        <p:blipFill>
          <a:blip r:embed="rId3" cstate="print"/>
          <a:stretch>
            <a:fillRect/>
          </a:stretch>
        </p:blipFill>
        <p:spPr>
          <a:xfrm>
            <a:off x="5791200" y="3276600"/>
            <a:ext cx="2590800" cy="259080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Japanese Constitution</a:t>
            </a:r>
            <a:br>
              <a:rPr lang="en-US" dirty="0" smtClean="0"/>
            </a:br>
            <a:r>
              <a:rPr lang="en-US" sz="1000" dirty="0" smtClean="0">
                <a:hlinkClick r:id="rId2"/>
              </a:rPr>
              <a:t>http://www.learn360.com/McGrawHillPlayer.aspx?ID=693241&amp;pt=1</a:t>
            </a:r>
            <a:endParaRPr lang="en-US" sz="1000" dirty="0"/>
          </a:p>
        </p:txBody>
      </p:sp>
      <p:sp>
        <p:nvSpPr>
          <p:cNvPr id="3" name="Content Placeholder 2"/>
          <p:cNvSpPr>
            <a:spLocks noGrp="1"/>
          </p:cNvSpPr>
          <p:nvPr>
            <p:ph sz="quarter" idx="1"/>
          </p:nvPr>
        </p:nvSpPr>
        <p:spPr>
          <a:xfrm>
            <a:off x="301752" y="1600200"/>
            <a:ext cx="8503920" cy="4572000"/>
          </a:xfrm>
        </p:spPr>
        <p:txBody>
          <a:bodyPr/>
          <a:lstStyle/>
          <a:p>
            <a:r>
              <a:rPr lang="en-US" dirty="0" smtClean="0"/>
              <a:t>Modeled on the U.S. constitution</a:t>
            </a:r>
          </a:p>
          <a:p>
            <a:r>
              <a:rPr lang="en-US" dirty="0" smtClean="0"/>
              <a:t>Universal suffrage</a:t>
            </a:r>
          </a:p>
          <a:p>
            <a:r>
              <a:rPr lang="en-US" dirty="0" smtClean="0"/>
              <a:t>Three branches of government</a:t>
            </a:r>
          </a:p>
          <a:p>
            <a:r>
              <a:rPr lang="en-US" dirty="0" smtClean="0"/>
              <a:t>Direct election of the Diet, </a:t>
            </a:r>
          </a:p>
          <a:p>
            <a:pPr>
              <a:buNone/>
            </a:pPr>
            <a:r>
              <a:rPr lang="en-US" dirty="0" smtClean="0"/>
              <a:t>or Parliament</a:t>
            </a:r>
          </a:p>
          <a:p>
            <a:r>
              <a:rPr lang="en-US" dirty="0" smtClean="0"/>
              <a:t>It did retain some elements </a:t>
            </a:r>
          </a:p>
          <a:p>
            <a:pPr>
              <a:buNone/>
            </a:pPr>
            <a:r>
              <a:rPr lang="en-US" smtClean="0"/>
              <a:t>of </a:t>
            </a:r>
            <a:r>
              <a:rPr lang="en-US" dirty="0" smtClean="0"/>
              <a:t>their nineteenth century </a:t>
            </a:r>
          </a:p>
          <a:p>
            <a:pPr>
              <a:buNone/>
            </a:pPr>
            <a:r>
              <a:rPr lang="en-US" dirty="0" smtClean="0"/>
              <a:t>political system, such as their </a:t>
            </a:r>
          </a:p>
          <a:p>
            <a:pPr>
              <a:buNone/>
            </a:pPr>
            <a:r>
              <a:rPr lang="en-US" dirty="0" smtClean="0"/>
              <a:t>political parties.</a:t>
            </a:r>
            <a:endParaRPr lang="en-US" dirty="0"/>
          </a:p>
        </p:txBody>
      </p:sp>
      <p:pic>
        <p:nvPicPr>
          <p:cNvPr id="4" name="Picture 3" descr="macarthur constitution.png"/>
          <p:cNvPicPr>
            <a:picLocks noChangeAspect="1"/>
          </p:cNvPicPr>
          <p:nvPr/>
        </p:nvPicPr>
        <p:blipFill>
          <a:blip r:embed="rId3" cstate="print"/>
          <a:stretch>
            <a:fillRect/>
          </a:stretch>
        </p:blipFill>
        <p:spPr>
          <a:xfrm>
            <a:off x="4857750" y="2819400"/>
            <a:ext cx="4286250" cy="3590925"/>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600" dirty="0" smtClean="0"/>
              <a:t>Japan’s Economic Reform (Another Miracle Recovery)</a:t>
            </a:r>
            <a:br>
              <a:rPr lang="en-US" sz="2600" dirty="0" smtClean="0"/>
            </a:br>
            <a:r>
              <a:rPr lang="en-US" sz="1000" dirty="0" smtClean="0">
                <a:hlinkClick r:id="rId2"/>
              </a:rPr>
              <a:t>http://www.learn360.com/McGrawHillPlayer.aspx?ID=693242&amp;pt=1</a:t>
            </a:r>
            <a:endParaRPr lang="en-US" sz="1000" dirty="0"/>
          </a:p>
        </p:txBody>
      </p:sp>
      <p:sp>
        <p:nvSpPr>
          <p:cNvPr id="3" name="Content Placeholder 2"/>
          <p:cNvSpPr>
            <a:spLocks noGrp="1"/>
          </p:cNvSpPr>
          <p:nvPr>
            <p:ph sz="quarter" idx="1"/>
          </p:nvPr>
        </p:nvSpPr>
        <p:spPr/>
        <p:txBody>
          <a:bodyPr>
            <a:normAutofit/>
          </a:bodyPr>
          <a:lstStyle/>
          <a:p>
            <a:r>
              <a:rPr lang="en-US" dirty="0" smtClean="0"/>
              <a:t>Divided large tenant farms into small, private farms</a:t>
            </a:r>
          </a:p>
          <a:p>
            <a:r>
              <a:rPr lang="en-US" dirty="0" smtClean="0"/>
              <a:t>State capitalism</a:t>
            </a:r>
          </a:p>
          <a:p>
            <a:pPr lvl="1"/>
            <a:r>
              <a:rPr lang="en-US" dirty="0" smtClean="0"/>
              <a:t>Government set price and wage policies</a:t>
            </a:r>
          </a:p>
          <a:p>
            <a:pPr lvl="1"/>
            <a:r>
              <a:rPr lang="en-US" dirty="0" smtClean="0"/>
              <a:t>Established ties between large companies and provided $ for major industries</a:t>
            </a:r>
          </a:p>
          <a:p>
            <a:pPr lvl="1"/>
            <a:r>
              <a:rPr lang="en-US" dirty="0" smtClean="0"/>
              <a:t>Converted military industries to consumer goods, and became an industrial giant</a:t>
            </a:r>
          </a:p>
          <a:p>
            <a:r>
              <a:rPr lang="en-US" dirty="0" smtClean="0"/>
              <a:t>Highly skilled workforce eventually led the world to become dependent on Japanese technology</a:t>
            </a:r>
            <a:endParaRPr lang="en-US" dirty="0"/>
          </a:p>
        </p:txBody>
      </p:sp>
      <p:pic>
        <p:nvPicPr>
          <p:cNvPr id="5" name="Picture 4" descr="800px-Sony_Walkman_WM-2-578-80.jpg"/>
          <p:cNvPicPr>
            <a:picLocks noChangeAspect="1"/>
          </p:cNvPicPr>
          <p:nvPr/>
        </p:nvPicPr>
        <p:blipFill>
          <a:blip r:embed="rId3" cstate="print"/>
          <a:stretch>
            <a:fillRect/>
          </a:stretch>
        </p:blipFill>
        <p:spPr>
          <a:xfrm>
            <a:off x="990600" y="5235388"/>
            <a:ext cx="2298700" cy="1622612"/>
          </a:xfrm>
          <a:prstGeom prst="rect">
            <a:avLst/>
          </a:prstGeom>
        </p:spPr>
      </p:pic>
      <p:pic>
        <p:nvPicPr>
          <p:cNvPr id="6" name="Picture 5" descr="japan time cover.jpg"/>
          <p:cNvPicPr>
            <a:picLocks noChangeAspect="1"/>
          </p:cNvPicPr>
          <p:nvPr/>
        </p:nvPicPr>
        <p:blipFill>
          <a:blip r:embed="rId4" cstate="print"/>
          <a:stretch>
            <a:fillRect/>
          </a:stretch>
        </p:blipFill>
        <p:spPr>
          <a:xfrm>
            <a:off x="7467600" y="4876800"/>
            <a:ext cx="1485900" cy="1981200"/>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376</TotalTime>
  <Words>626</Words>
  <Application>Microsoft Office PowerPoint</Application>
  <PresentationFormat>On-screen Show (4:3)</PresentationFormat>
  <Paragraphs>156</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Civic</vt:lpstr>
      <vt:lpstr>Asia</vt:lpstr>
      <vt:lpstr>Over view</vt:lpstr>
      <vt:lpstr>India</vt:lpstr>
      <vt:lpstr>China Under Mao</vt:lpstr>
      <vt:lpstr>China After Mao</vt:lpstr>
      <vt:lpstr>Korea</vt:lpstr>
      <vt:lpstr>Japan</vt:lpstr>
      <vt:lpstr>Japanese Constitution http://www.learn360.com/McGrawHillPlayer.aspx?ID=693241&amp;pt=1</vt:lpstr>
      <vt:lpstr>Japan’s Economic Reform (Another Miracle Recovery) http://www.learn360.com/McGrawHillPlayer.aspx?ID=693242&amp;pt=1</vt:lpstr>
      <vt:lpstr>Japan’s Social Policies  (New and Traditional)</vt:lpstr>
      <vt:lpstr>Japan’s Foreign Policy</vt:lpstr>
      <vt:lpstr>Recent Challenges in Japan</vt:lpstr>
      <vt:lpstr>Asian Tigers</vt:lpstr>
      <vt:lpstr>Asian Tigers</vt:lpstr>
      <vt:lpstr>Asian Tigers</vt:lpstr>
      <vt:lpstr>Education</vt:lpstr>
      <vt:lpstr>Post-Colonial Governments</vt:lpstr>
      <vt:lpstr>Post-Colonial Governments</vt:lpstr>
      <vt:lpstr>Post-Colonial Governments</vt:lpstr>
      <vt:lpstr>Post-Colonial Governments</vt:lpstr>
      <vt:lpstr>Women in Post-Colonial Asia</vt:lpstr>
    </vt:vector>
  </TitlesOfParts>
  <Company>Hilliard City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Asia</dc:title>
  <dc:creator>Windows User</dc:creator>
  <cp:lastModifiedBy>Windows User</cp:lastModifiedBy>
  <cp:revision>29</cp:revision>
  <dcterms:created xsi:type="dcterms:W3CDTF">2014-04-04T10:47:47Z</dcterms:created>
  <dcterms:modified xsi:type="dcterms:W3CDTF">2015-04-13T13:42:58Z</dcterms:modified>
</cp:coreProperties>
</file>