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84" r:id="rId4"/>
    <p:sldId id="257" r:id="rId5"/>
    <p:sldId id="285" r:id="rId6"/>
    <p:sldId id="258" r:id="rId7"/>
    <p:sldId id="259" r:id="rId8"/>
    <p:sldId id="286" r:id="rId9"/>
    <p:sldId id="260" r:id="rId10"/>
    <p:sldId id="261" r:id="rId11"/>
    <p:sldId id="287" r:id="rId12"/>
    <p:sldId id="275" r:id="rId13"/>
    <p:sldId id="262" r:id="rId14"/>
    <p:sldId id="263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94" r:id="rId24"/>
    <p:sldId id="289" r:id="rId25"/>
    <p:sldId id="264" r:id="rId26"/>
    <p:sldId id="306" r:id="rId27"/>
    <p:sldId id="270" r:id="rId28"/>
    <p:sldId id="290" r:id="rId29"/>
    <p:sldId id="271" r:id="rId30"/>
    <p:sldId id="272" r:id="rId31"/>
    <p:sldId id="265" r:id="rId32"/>
    <p:sldId id="291" r:id="rId33"/>
    <p:sldId id="266" r:id="rId34"/>
    <p:sldId id="288" r:id="rId35"/>
    <p:sldId id="267" r:id="rId36"/>
    <p:sldId id="292" r:id="rId37"/>
    <p:sldId id="268" r:id="rId38"/>
    <p:sldId id="293" r:id="rId39"/>
    <p:sldId id="295" r:id="rId40"/>
    <p:sldId id="296" r:id="rId41"/>
    <p:sldId id="298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EFAF-184F-4CDB-8B45-A46EE9BFA2C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8A62-D9B5-4203-B905-205862A6B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podunk.com/cgi-bin/createCardNum.php?locId=909&amp;imgId=ny_industry0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7/71/Reine_Berthe_et_les_fileueses,_188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industrial-revolution/vide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2/29/An_abandoned_MOGADISHU_Street_known_as_the_Green_Line,_Jan_1993.JPE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en/2/2f/Burj_Khalifa_building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PFS_STAFF\Group$\DepartmentDrive\SocialStudies\HDV-SocialStudies\World%20Studies\American%20and%20French%20Revolution\Mother%20Necessity%20Schoolhouse%20Rock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a/a0/Arkwright-water-frame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6/6b/Plan_mediaeval_manor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e/e1/Cottonopolis1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9/9e/Maquina_vapor_Watt_ETSIIM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4/48/Grazebrook_Beam_Engine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a/a4/Allegheny_Ludlum_steel_furnace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en/6/6c/Colliery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1/16/5051_Earl_Bathurst_Cocklewood_Harbou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//upload.wikimedia.org/wikipedia/commons/3/33/Sternwheeler_Inlander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brary.thinkquest.org/10949/images/jun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1/1b/Bundesarchiv_Bild_183-26368-0001,_LPG_Wei%C3%9Fack,_Aussaa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b="1" dirty="0" smtClean="0"/>
              <a:t>Origins of the Industrial Revolution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</a:p>
          <a:p>
            <a:r>
              <a:rPr lang="en-US" dirty="0" smtClean="0"/>
              <a:t>Where Did All of These Machines Come From?</a:t>
            </a:r>
          </a:p>
          <a:p>
            <a:endParaRPr lang="en-US" sz="1300" dirty="0" smtClean="0"/>
          </a:p>
          <a:p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Cottage Industry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Merchants’ roles in cottage industry</a:t>
            </a:r>
          </a:p>
          <a:p>
            <a:pPr lvl="0"/>
            <a:r>
              <a:rPr lang="en-US" dirty="0" smtClean="0"/>
              <a:t>Supplied materials - </a:t>
            </a:r>
            <a:r>
              <a:rPr lang="en-US" b="1" u="sng" dirty="0" smtClean="0"/>
              <a:t>wool</a:t>
            </a:r>
            <a:r>
              <a:rPr lang="en-US" dirty="0" smtClean="0"/>
              <a:t> and </a:t>
            </a:r>
            <a:r>
              <a:rPr lang="en-US" b="1" u="sng" dirty="0" smtClean="0"/>
              <a:t>cotton</a:t>
            </a:r>
            <a:r>
              <a:rPr lang="en-US" dirty="0" smtClean="0"/>
              <a:t> (textiles) to cottages to be prepared and spun. </a:t>
            </a:r>
          </a:p>
          <a:p>
            <a:pPr lvl="0"/>
            <a:r>
              <a:rPr lang="en-US" dirty="0" smtClean="0"/>
              <a:t>Took supplies from spinning cottage to weaving cottage to dying cottage. </a:t>
            </a:r>
          </a:p>
          <a:p>
            <a:pPr lvl="0"/>
            <a:r>
              <a:rPr lang="en-US" dirty="0" smtClean="0"/>
              <a:t>Merchants sell product for more than the material and labor costs—make a </a:t>
            </a:r>
            <a:r>
              <a:rPr lang="en-US" b="1" u="sng" dirty="0" smtClean="0"/>
              <a:t>profit</a:t>
            </a:r>
            <a:r>
              <a:rPr lang="en-US" dirty="0" smtClean="0"/>
              <a:t>, become part of middle class</a:t>
            </a: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Steps in cottage industry production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2578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or Gather Supplies (cotton / wool)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52578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Weaving</a:t>
            </a:r>
          </a:p>
          <a:p>
            <a:pPr algn="ctr"/>
            <a:r>
              <a:rPr lang="en-US" dirty="0" smtClean="0"/>
              <a:t>House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52578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Dye </a:t>
            </a:r>
          </a:p>
          <a:p>
            <a:pPr algn="ctr"/>
            <a:r>
              <a:rPr lang="en-US" dirty="0" smtClean="0"/>
              <a:t>House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62800" y="52578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Merchants pick up and sell to markets / stores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52578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Spinning House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ndustry postcard post card - Ganona Cottage, Industry, N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82752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Girls dying wool in a dye house</a:t>
            </a:r>
            <a:endParaRPr lang="en-US" b="1" dirty="0"/>
          </a:p>
        </p:txBody>
      </p:sp>
      <p:pic>
        <p:nvPicPr>
          <p:cNvPr id="32770" name="Picture 2" descr="File:Reine Berthe et les fileueses, 18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62000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Effects of the Cottage Industry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Big profits for new class of merchants</a:t>
            </a:r>
          </a:p>
          <a:p>
            <a:pPr lvl="0"/>
            <a:r>
              <a:rPr lang="en-US" dirty="0" smtClean="0"/>
              <a:t>Alternative source of income for some </a:t>
            </a:r>
            <a:r>
              <a:rPr lang="en-US" b="1" u="sng" dirty="0" smtClean="0"/>
              <a:t>peasants</a:t>
            </a:r>
          </a:p>
          <a:p>
            <a:pPr lvl="0"/>
            <a:r>
              <a:rPr lang="en-US" dirty="0" smtClean="0"/>
              <a:t>Textiles become 1</a:t>
            </a:r>
            <a:r>
              <a:rPr lang="en-US" baseline="30000" dirty="0" smtClean="0"/>
              <a:t>st</a:t>
            </a:r>
            <a:r>
              <a:rPr lang="en-US" dirty="0" smtClean="0"/>
              <a:t> industry in Industrial Revolution—Cottage Industry expands to </a:t>
            </a:r>
            <a:r>
              <a:rPr lang="en-US" b="1" u="sng" dirty="0" smtClean="0"/>
              <a:t>Factory System</a:t>
            </a:r>
            <a:r>
              <a:rPr lang="en-US" dirty="0" smtClean="0"/>
              <a:t> (separate cottages brought under 1 roof)</a:t>
            </a:r>
          </a:p>
          <a:p>
            <a:pPr lvl="0">
              <a:buNone/>
            </a:pPr>
            <a:r>
              <a:rPr lang="en-US" sz="1100" dirty="0" smtClean="0">
                <a:hlinkClick r:id="rId2"/>
              </a:rPr>
              <a:t>http://www.history.com/topics/industrial-revolution/videos#the-autoloom-revolutionizes-textile-manufacturing</a:t>
            </a:r>
            <a:endParaRPr lang="en-US" sz="1100" dirty="0" smtClean="0"/>
          </a:p>
          <a:p>
            <a:pPr lvl="0">
              <a:buNone/>
            </a:pPr>
            <a:endParaRPr lang="en-US" sz="1100" dirty="0" smtClean="0"/>
          </a:p>
          <a:p>
            <a:pPr>
              <a:buNone/>
            </a:pPr>
            <a:r>
              <a:rPr lang="en-US" b="1" dirty="0" smtClean="0"/>
              <a:t>Capitalism </a:t>
            </a:r>
          </a:p>
          <a:p>
            <a:pPr lvl="0"/>
            <a:r>
              <a:rPr lang="en-US" dirty="0" smtClean="0"/>
              <a:t>An economic system based on private ownership, free competition, and profit. </a:t>
            </a:r>
          </a:p>
          <a:p>
            <a:pPr lvl="0"/>
            <a:r>
              <a:rPr lang="en-US" dirty="0" smtClean="0"/>
              <a:t>Cottage industry is an example of early capitalism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867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does the Industrial Revolution begin in Britain?</a:t>
            </a:r>
            <a:endParaRPr lang="en-US" sz="3600" b="1" dirty="0"/>
          </a:p>
        </p:txBody>
      </p:sp>
      <p:sp>
        <p:nvSpPr>
          <p:cNvPr id="4" name="5-Point Star 3"/>
          <p:cNvSpPr/>
          <p:nvPr/>
        </p:nvSpPr>
        <p:spPr>
          <a:xfrm>
            <a:off x="762000" y="30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0" y="30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p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399"/>
            <a:ext cx="5486400" cy="558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An abandoned MOGADISHU Street known as the Green Line, Jan 1993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810068" cy="4724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are some countries industrialized and others aren’t?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wireless-weblog.com/wp-content/uploads/34742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61616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rim06.files.wordpress.com/2011/04/800px-bas-rav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hyiloveanimals.com/wp-content/uploads/2011/07/dry-desert-wastela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9292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_YWf4EykRrBA/Srpvj3Dd-KI/AAAAAAAAALk/R63r_q4eylA/s400/funny-pictures-mule-trouble-0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10213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458200" cy="6324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chemeClr val="tx1"/>
                </a:solidFill>
              </a:rPr>
              <a:t>Pre-Industry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Middle </a:t>
            </a:r>
            <a:r>
              <a:rPr lang="en-US" dirty="0" smtClean="0">
                <a:solidFill>
                  <a:schemeClr val="tx1"/>
                </a:solidFill>
              </a:rPr>
              <a:t>Ages = </a:t>
            </a:r>
            <a:r>
              <a:rPr lang="en-US" b="1" u="sng" dirty="0" smtClean="0">
                <a:solidFill>
                  <a:schemeClr val="tx1"/>
                </a:solidFill>
              </a:rPr>
              <a:t>Traditional</a:t>
            </a:r>
            <a:r>
              <a:rPr lang="en-US" dirty="0" smtClean="0">
                <a:solidFill>
                  <a:schemeClr val="tx1"/>
                </a:solidFill>
              </a:rPr>
              <a:t> Farming</a:t>
            </a:r>
            <a:endParaRPr lang="en-US" dirty="0">
              <a:solidFill>
                <a:schemeClr val="tx1"/>
              </a:solidFill>
            </a:endParaRPr>
          </a:p>
          <a:p>
            <a:pPr lvl="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farm land was </a:t>
            </a:r>
            <a:r>
              <a:rPr lang="en-US" b="1" u="sng" dirty="0" smtClean="0">
                <a:solidFill>
                  <a:schemeClr val="tx1"/>
                </a:solidFill>
              </a:rPr>
              <a:t>communal</a:t>
            </a:r>
            <a:r>
              <a:rPr lang="en-US" dirty="0" smtClean="0">
                <a:solidFill>
                  <a:schemeClr val="tx1"/>
                </a:solidFill>
              </a:rPr>
              <a:t> land, meaning peasants worked on the same large, open piece of farmland. Fences / property lines not used—empty strips of land often separated farms. </a:t>
            </a:r>
            <a:endParaRPr lang="en-US" dirty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Disadvantages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dirty="0">
                <a:solidFill>
                  <a:schemeClr val="tx1"/>
                </a:solidFill>
              </a:rPr>
              <a:t>land between the strips was </a:t>
            </a:r>
            <a:r>
              <a:rPr lang="en-US" b="1" u="sng" dirty="0" smtClean="0">
                <a:solidFill>
                  <a:schemeClr val="tx1"/>
                </a:solidFill>
              </a:rPr>
              <a:t>wasted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No </a:t>
            </a:r>
            <a:r>
              <a:rPr lang="en-US" dirty="0">
                <a:solidFill>
                  <a:schemeClr val="tx1"/>
                </a:solidFill>
              </a:rPr>
              <a:t>fences allowed cattle to </a:t>
            </a:r>
            <a:r>
              <a:rPr lang="en-US" b="1" u="sng" dirty="0" smtClean="0">
                <a:solidFill>
                  <a:schemeClr val="tx1"/>
                </a:solidFill>
              </a:rPr>
              <a:t>wander</a:t>
            </a:r>
            <a:r>
              <a:rPr lang="en-US" dirty="0" smtClean="0">
                <a:solidFill>
                  <a:schemeClr val="tx1"/>
                </a:solidFill>
              </a:rPr>
              <a:t> off of </a:t>
            </a:r>
            <a:r>
              <a:rPr lang="en-US" dirty="0">
                <a:solidFill>
                  <a:schemeClr val="tx1"/>
                </a:solidFill>
              </a:rPr>
              <a:t>farmland.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Peasants </a:t>
            </a:r>
            <a:r>
              <a:rPr lang="en-US" dirty="0">
                <a:solidFill>
                  <a:schemeClr val="tx1"/>
                </a:solidFill>
              </a:rPr>
              <a:t>lives were at the </a:t>
            </a:r>
            <a:r>
              <a:rPr lang="en-US" b="1" u="sng" dirty="0" smtClean="0">
                <a:solidFill>
                  <a:schemeClr val="tx1"/>
                </a:solidFill>
              </a:rPr>
              <a:t>subsistence</a:t>
            </a:r>
            <a:r>
              <a:rPr lang="en-US" dirty="0" smtClean="0">
                <a:solidFill>
                  <a:schemeClr val="tx1"/>
                </a:solidFill>
              </a:rPr>
              <a:t> level—barely produced enough food to survive.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ingap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arm5.static.flickr.com/4124/5072266832_ec08059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55134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nglishrussia.com/images/praying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2726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rj Khalifa buil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495800" cy="67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Industrial Revolution began in </a:t>
            </a:r>
            <a:r>
              <a:rPr lang="en-US" u="sng" dirty="0" smtClean="0"/>
              <a:t>Great Britain</a:t>
            </a:r>
            <a:r>
              <a:rPr lang="en-US" dirty="0" smtClean="0"/>
              <a:t> because of a favorable combination of resources, money and a large workforce</a:t>
            </a:r>
          </a:p>
          <a:p>
            <a:pPr lvl="0"/>
            <a:r>
              <a:rPr lang="en-US" dirty="0" smtClean="0"/>
              <a:t>This combination of </a:t>
            </a:r>
            <a:r>
              <a:rPr lang="en-US" u="sng" dirty="0" smtClean="0"/>
              <a:t>land</a:t>
            </a:r>
            <a:r>
              <a:rPr lang="en-US" dirty="0" smtClean="0"/>
              <a:t> (resources), </a:t>
            </a:r>
            <a:r>
              <a:rPr lang="en-US" u="sng" dirty="0" smtClean="0"/>
              <a:t>labor</a:t>
            </a:r>
            <a:r>
              <a:rPr lang="en-US" dirty="0" smtClean="0"/>
              <a:t> (enough people for a large workforce), and </a:t>
            </a:r>
            <a:r>
              <a:rPr lang="en-US" u="sng" dirty="0" smtClean="0"/>
              <a:t>capital</a:t>
            </a:r>
            <a:r>
              <a:rPr lang="en-US" dirty="0" smtClean="0"/>
              <a:t> (money needed to start an industry) are known as the</a:t>
            </a:r>
          </a:p>
          <a:p>
            <a:pPr lvl="0" algn="ctr">
              <a:buNone/>
            </a:pPr>
            <a:r>
              <a:rPr lang="en-US" sz="4400" b="1" u="sng" dirty="0" smtClean="0">
                <a:solidFill>
                  <a:srgbClr val="FFFF00"/>
                </a:solidFill>
              </a:rPr>
              <a:t>Factors of Production</a:t>
            </a:r>
            <a:endParaRPr lang="en-US" sz="4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wattsst\AppData\Local\Microsoft\Windows\Temporary Internet Files\Content.IE5\B9MX3V6B\MC9004376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19600"/>
            <a:ext cx="1879600" cy="1797050"/>
          </a:xfrm>
          <a:prstGeom prst="rect">
            <a:avLst/>
          </a:prstGeom>
          <a:noFill/>
        </p:spPr>
      </p:pic>
      <p:pic>
        <p:nvPicPr>
          <p:cNvPr id="1028" name="Picture 4" descr="C:\Users\wattsst\AppData\Local\Microsoft\Windows\Temporary Internet Files\Content.IE5\CWLQGLLN\MC9004459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3321896" cy="1371600"/>
          </a:xfrm>
          <a:prstGeom prst="rect">
            <a:avLst/>
          </a:prstGeom>
          <a:noFill/>
        </p:spPr>
      </p:pic>
      <p:pic>
        <p:nvPicPr>
          <p:cNvPr id="1029" name="Picture 5" descr="C:\Users\wattsst\AppData\Local\Microsoft\Windows\Temporary Internet Files\Content.IE5\QN4DSE0E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958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Simple Machines Helping the Textile Industry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Problems faced by textile industry</a:t>
            </a:r>
          </a:p>
          <a:p>
            <a:r>
              <a:rPr lang="en-US" dirty="0" smtClean="0"/>
              <a:t>Population growth = greater demand for clothing / textiles</a:t>
            </a:r>
          </a:p>
          <a:p>
            <a:r>
              <a:rPr lang="en-US" dirty="0" smtClean="0"/>
              <a:t>Need machines to help produce more cloth</a:t>
            </a:r>
          </a:p>
          <a:p>
            <a:r>
              <a:rPr lang="en-US" dirty="0" smtClean="0"/>
              <a:t>Cottages too small to hold big machines &amp; more workers; inefficient taking materials to different cottages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other Necessity Schoolhouse Ro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Hargreaves- invented </a:t>
            </a:r>
            <a:r>
              <a:rPr lang="en-US" sz="3600" b="1" u="sng" dirty="0" smtClean="0"/>
              <a:t>Spinning Jenny</a:t>
            </a:r>
            <a:r>
              <a:rPr lang="en-US" sz="3600" dirty="0" smtClean="0"/>
              <a:t>. Machine that spun 8 times faster than a single wheel.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Spinning Jen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05600" cy="488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22399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Arkwright- invented </a:t>
            </a:r>
            <a:r>
              <a:rPr lang="en-US" sz="4000" b="1" u="sng" dirty="0" smtClean="0"/>
              <a:t>water frame </a:t>
            </a:r>
            <a:r>
              <a:rPr lang="en-US" sz="4000" dirty="0" smtClean="0"/>
              <a:t>(water powered spinning machines)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2050" name="Picture 2" descr="File:Arkwright-water-fra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-13111"/>
            <a:ext cx="4267200" cy="687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Cartwright- invented a water powered </a:t>
            </a:r>
            <a:r>
              <a:rPr lang="en-US" sz="3600" b="1" u="sng" dirty="0" smtClean="0"/>
              <a:t>loom</a:t>
            </a:r>
            <a:r>
              <a:rPr lang="en-US" sz="3600" dirty="0" smtClean="0"/>
              <a:t>. One person could do the work of 800.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4" name="Picture 2" descr="http://www.jerichohistoricalsociety.org/l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351973" cy="523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657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Traditional English manor</a:t>
            </a:r>
            <a:endParaRPr lang="en-US" sz="2800" b="1" dirty="0"/>
          </a:p>
        </p:txBody>
      </p:sp>
      <p:pic>
        <p:nvPicPr>
          <p:cNvPr id="1026" name="Picture 2" descr="File:Plan mediaeval man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4648200" cy="686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 Whitney- invented the </a:t>
            </a:r>
            <a:r>
              <a:rPr lang="en-US" b="1" u="sng" dirty="0" smtClean="0"/>
              <a:t>cotton gin</a:t>
            </a:r>
            <a:r>
              <a:rPr lang="en-US" dirty="0" smtClean="0"/>
              <a:t>.  This separated seed from cotton.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698" name="Picture 2" descr="http://www.glogster.com/media/5/26/71/92/26719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257800" cy="507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2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Rise of the Factory System</a:t>
            </a:r>
          </a:p>
          <a:p>
            <a:pPr lvl="0"/>
            <a:r>
              <a:rPr lang="en-US" dirty="0" smtClean="0"/>
              <a:t>New machines, often too large for homes, were put into factories</a:t>
            </a:r>
          </a:p>
          <a:p>
            <a:pPr lvl="0"/>
            <a:r>
              <a:rPr lang="en-US" dirty="0" smtClean="0"/>
              <a:t>Factories located near power source: coal, iron, and water </a:t>
            </a:r>
          </a:p>
          <a:p>
            <a:pPr lvl="1"/>
            <a:r>
              <a:rPr lang="en-US" dirty="0" smtClean="0"/>
              <a:t>Ever notice that most major cities are near water?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Slater 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419600" cy="3594892"/>
          </a:xfrm>
          <a:prstGeom prst="rect">
            <a:avLst/>
          </a:prstGeom>
          <a:noFill/>
        </p:spPr>
      </p:pic>
      <p:pic>
        <p:nvPicPr>
          <p:cNvPr id="6148" name="Picture 4" descr="Lowell textile m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3200400"/>
            <a:ext cx="462159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895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Effects of Textile Factories in Britain</a:t>
            </a:r>
          </a:p>
          <a:p>
            <a:pPr lvl="0"/>
            <a:r>
              <a:rPr lang="en-US" dirty="0" smtClean="0"/>
              <a:t>Prices of mass produced textiles were much </a:t>
            </a:r>
            <a:r>
              <a:rPr lang="en-US" b="1" u="sng" dirty="0" smtClean="0"/>
              <a:t>lower</a:t>
            </a:r>
            <a:r>
              <a:rPr lang="en-US" dirty="0" smtClean="0"/>
              <a:t> than hand produced products. </a:t>
            </a:r>
          </a:p>
          <a:p>
            <a:pPr lvl="0"/>
            <a:r>
              <a:rPr lang="en-US" dirty="0" smtClean="0"/>
              <a:t>The majority of villagers were forced to leave farms to find work in </a:t>
            </a:r>
            <a:r>
              <a:rPr lang="en-US" b="1" u="sng" dirty="0" smtClean="0"/>
              <a:t>urban factories</a:t>
            </a:r>
            <a:r>
              <a:rPr lang="en-US" dirty="0" smtClean="0"/>
              <a:t>, as farm labor was replaced by equipment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File:Cottonopoli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584179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Steam Engine:  The Need for Energy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Early factories relied on </a:t>
            </a:r>
            <a:r>
              <a:rPr lang="en-US" b="1" u="sng" dirty="0" smtClean="0"/>
              <a:t>water</a:t>
            </a:r>
            <a:r>
              <a:rPr lang="en-US" dirty="0" smtClean="0"/>
              <a:t> mills and wind mills for power </a:t>
            </a:r>
          </a:p>
          <a:p>
            <a:pPr lvl="0"/>
            <a:r>
              <a:rPr lang="en-US" b="1" u="sng" dirty="0" smtClean="0"/>
              <a:t>Steam</a:t>
            </a:r>
            <a:r>
              <a:rPr lang="en-US" dirty="0" smtClean="0"/>
              <a:t> power evolved in response to the increasing need for power. </a:t>
            </a:r>
          </a:p>
          <a:p>
            <a:pPr>
              <a:buNone/>
            </a:pPr>
            <a:r>
              <a:rPr lang="en-US" dirty="0" smtClean="0"/>
              <a:t>How the Watt Steam Engine worked </a:t>
            </a:r>
          </a:p>
          <a:p>
            <a:pPr lvl="0"/>
            <a:r>
              <a:rPr lang="en-US" dirty="0" smtClean="0"/>
              <a:t>Steam forced from high to low pressure produces power.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James Watt </a:t>
            </a:r>
            <a:r>
              <a:rPr lang="en-US" dirty="0" smtClean="0"/>
              <a:t>patented the modern steam engine.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Watt Steam Engine</a:t>
            </a:r>
            <a:endParaRPr lang="en-US" dirty="0"/>
          </a:p>
        </p:txBody>
      </p:sp>
      <p:pic>
        <p:nvPicPr>
          <p:cNvPr id="1026" name="Picture 2" descr="File:Maquina vapor Watt ETSII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848600" cy="582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Effect of Steam Engine</a:t>
            </a:r>
          </a:p>
          <a:p>
            <a:pPr lvl="0"/>
            <a:r>
              <a:rPr lang="en-US" dirty="0" smtClean="0"/>
              <a:t>Steam power, used wherever coal existed, </a:t>
            </a:r>
            <a:r>
              <a:rPr lang="en-US" u="sng" dirty="0" smtClean="0"/>
              <a:t>increased</a:t>
            </a:r>
            <a:r>
              <a:rPr lang="en-US" dirty="0" smtClean="0"/>
              <a:t> textile production</a:t>
            </a:r>
          </a:p>
          <a:p>
            <a:pPr lvl="0"/>
            <a:r>
              <a:rPr lang="en-US" dirty="0" smtClean="0"/>
              <a:t>Improved mining which in turn </a:t>
            </a:r>
            <a:r>
              <a:rPr lang="en-US" u="sng" dirty="0" smtClean="0"/>
              <a:t>fueled</a:t>
            </a:r>
            <a:r>
              <a:rPr lang="en-US" dirty="0" smtClean="0"/>
              <a:t> other industries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File:Grazebrook Beam Eng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199"/>
            <a:ext cx="60960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need for Iron and Steel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362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Farming tools, new factory machines, railways made out of iron, then steel </a:t>
            </a:r>
          </a:p>
          <a:p>
            <a:pPr lvl="0"/>
            <a:r>
              <a:rPr lang="en-US" dirty="0" smtClean="0"/>
              <a:t>Smelting makes iron ore more pure, but requires large amounts of carbon and heat</a:t>
            </a:r>
          </a:p>
          <a:p>
            <a:pPr lvl="0"/>
            <a:r>
              <a:rPr lang="en-US" dirty="0" smtClean="0"/>
              <a:t>Bessemer process (Henry Bessemer) makes turning </a:t>
            </a:r>
            <a:r>
              <a:rPr lang="en-US" b="1" u="sng" dirty="0" smtClean="0"/>
              <a:t>iron</a:t>
            </a:r>
            <a:r>
              <a:rPr lang="en-US" dirty="0" smtClean="0"/>
              <a:t> into </a:t>
            </a:r>
            <a:r>
              <a:rPr lang="en-US" b="1" u="sng" dirty="0" smtClean="0"/>
              <a:t>steel</a:t>
            </a:r>
            <a:r>
              <a:rPr lang="en-US" dirty="0" smtClean="0"/>
              <a:t> more efficient—steel production goes up</a:t>
            </a: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9154" name="Picture 2" descr="File:Allegheny Ludlum steel furn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1"/>
            <a:ext cx="5209793" cy="403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352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The Need for Coal </a:t>
            </a:r>
          </a:p>
          <a:p>
            <a:pPr lvl="0"/>
            <a:r>
              <a:rPr lang="en-US" dirty="0" smtClean="0"/>
              <a:t>Coal is necessary for smelting </a:t>
            </a:r>
            <a:r>
              <a:rPr lang="en-US" b="1" u="sng" dirty="0" smtClean="0"/>
              <a:t>iron</a:t>
            </a:r>
          </a:p>
          <a:p>
            <a:pPr lvl="0"/>
            <a:r>
              <a:rPr lang="en-US" dirty="0" smtClean="0"/>
              <a:t>Steam engines </a:t>
            </a:r>
            <a:r>
              <a:rPr lang="en-US" b="1" u="sng" dirty="0" smtClean="0"/>
              <a:t>powered</a:t>
            </a:r>
            <a:r>
              <a:rPr lang="en-US" dirty="0" smtClean="0"/>
              <a:t> by coal.</a:t>
            </a:r>
          </a:p>
          <a:p>
            <a:pPr lvl="0">
              <a:buNone/>
            </a:pPr>
            <a:r>
              <a:rPr lang="en-US" b="1" dirty="0" smtClean="0"/>
              <a:t>Effects of iron and coal </a:t>
            </a:r>
          </a:p>
          <a:p>
            <a:pPr lvl="0"/>
            <a:r>
              <a:rPr lang="en-US" dirty="0" smtClean="0"/>
              <a:t>Britain produced more iron than all other countries in the world combined</a:t>
            </a:r>
          </a:p>
          <a:p>
            <a:pPr lvl="0"/>
            <a:r>
              <a:rPr lang="en-US" dirty="0" smtClean="0"/>
              <a:t>Becomes wealthiest &amp; most </a:t>
            </a:r>
            <a:r>
              <a:rPr lang="en-US" b="1" u="sng" dirty="0" smtClean="0"/>
              <a:t>powerful</a:t>
            </a:r>
            <a:r>
              <a:rPr lang="en-US" dirty="0" smtClean="0"/>
              <a:t> nation of 1800’s</a:t>
            </a:r>
          </a:p>
        </p:txBody>
      </p:sp>
      <p:pic>
        <p:nvPicPr>
          <p:cNvPr id="3074" name="Picture 2" descr="File:Colli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65563"/>
            <a:ext cx="4800600" cy="349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Transportation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133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Increased production of goods leads to a need for better transportation</a:t>
            </a:r>
          </a:p>
          <a:p>
            <a:pPr lvl="0"/>
            <a:r>
              <a:rPr lang="en-US" dirty="0" smtClean="0"/>
              <a:t>New technologies make railroads, steam boats, and bridges possible</a:t>
            </a:r>
          </a:p>
        </p:txBody>
      </p:sp>
      <p:pic>
        <p:nvPicPr>
          <p:cNvPr id="50178" name="Picture 2" descr="File:5051 Earl Bathurst Cocklewood Harb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667001"/>
            <a:ext cx="4191000" cy="1999498"/>
          </a:xfrm>
          <a:prstGeom prst="rect">
            <a:avLst/>
          </a:prstGeom>
          <a:noFill/>
        </p:spPr>
      </p:pic>
      <p:pic>
        <p:nvPicPr>
          <p:cNvPr id="50180" name="Picture 4" descr="File:Sternwheeler Inland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204803"/>
            <a:ext cx="4724400" cy="265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Pre-Agricultural Revolution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Middle </a:t>
            </a:r>
            <a:r>
              <a:rPr lang="en-US" b="1" dirty="0"/>
              <a:t>Ages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Middle Age </a:t>
            </a:r>
            <a:r>
              <a:rPr lang="en-US" dirty="0" smtClean="0"/>
              <a:t>farmers </a:t>
            </a:r>
            <a:r>
              <a:rPr lang="en-US" b="1" u="sng" dirty="0" smtClean="0"/>
              <a:t>specialized</a:t>
            </a:r>
            <a:r>
              <a:rPr lang="en-US" dirty="0" smtClean="0"/>
              <a:t> </a:t>
            </a:r>
            <a:r>
              <a:rPr lang="en-US" dirty="0"/>
              <a:t>in one crop, but found that after several years, crops began to die</a:t>
            </a:r>
          </a:p>
          <a:p>
            <a:pPr lvl="0"/>
            <a:r>
              <a:rPr lang="en-US" dirty="0"/>
              <a:t>To solve this problem, </a:t>
            </a:r>
            <a:r>
              <a:rPr lang="en-US" b="1" u="sng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u="sng" dirty="0" smtClean="0"/>
              <a:t>4</a:t>
            </a:r>
            <a:r>
              <a:rPr lang="en-US" dirty="0" smtClean="0"/>
              <a:t> </a:t>
            </a:r>
            <a:r>
              <a:rPr lang="en-US" dirty="0"/>
              <a:t>fields were left </a:t>
            </a:r>
            <a:r>
              <a:rPr lang="en-US" b="1" u="sng" dirty="0"/>
              <a:t>fallow</a:t>
            </a:r>
            <a:r>
              <a:rPr lang="en-US" dirty="0"/>
              <a:t> </a:t>
            </a:r>
            <a:r>
              <a:rPr lang="en-US" dirty="0" smtClean="0"/>
              <a:t>(empty) </a:t>
            </a:r>
            <a:r>
              <a:rPr lang="en-US" dirty="0"/>
              <a:t>to regain nutrients</a:t>
            </a:r>
          </a:p>
          <a:p>
            <a:pPr lvl="0"/>
            <a:r>
              <a:rPr lang="en-US" dirty="0"/>
              <a:t>This is a very </a:t>
            </a:r>
            <a:r>
              <a:rPr lang="en-US" b="1" u="sng" dirty="0" smtClean="0"/>
              <a:t>inefficient</a:t>
            </a:r>
            <a:r>
              <a:rPr lang="en-US" dirty="0" smtClean="0"/>
              <a:t> </a:t>
            </a:r>
            <a:r>
              <a:rPr lang="en-US" dirty="0"/>
              <a:t>use of land.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133600"/>
          <a:ext cx="6096000" cy="1574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Fallow</a:t>
                      </a:r>
                      <a:endParaRPr lang="en-US" sz="3600" b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Wheat 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Wheat</a:t>
                      </a:r>
                      <a:endParaRPr lang="en-US" sz="3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Fallow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Iphone</a:t>
              </a:r>
              <a:r>
                <a:rPr lang="en-US" sz="1400" dirty="0" smtClean="0">
                  <a:solidFill>
                    <a:schemeClr val="bg1"/>
                  </a:solidFill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Workers Buy Less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Workers Buy Less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Prices Go Up to Cover the Cost of 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Workers Buy Less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Prices Go Up to Cover the Cost of 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Rising Demand for Goods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Workers Buy Less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Prices Go Up to Cover the Cost of 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Rising Demand for Goods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Factory Opens and Hires Many Workers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Workers Buy Less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Prices Go Up to Cover the Cost of 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Rising Demand for Goods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Factory Opens and Hires Many Workers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Wages Go Up &amp; People Buy More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0"/>
            <a:ext cx="8839200" cy="7124700"/>
            <a:chOff x="4755" y="2910"/>
            <a:chExt cx="8200" cy="6128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755" y="2910"/>
              <a:ext cx="8200" cy="61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6155" y="4718"/>
              <a:ext cx="1866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PROSPERITY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8755" y="4718"/>
              <a:ext cx="1799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DEPRESSION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755" y="2910"/>
              <a:ext cx="1067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More Machines and Workers Needed.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400" y="4024"/>
              <a:ext cx="1133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Iphone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Supplies Cut Production &amp; Lay Off Workers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1288" y="5321"/>
              <a:ext cx="1134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Many Workers Competing for Jobs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88" y="6627"/>
              <a:ext cx="113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Employers Pay Less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1355" y="7431"/>
              <a:ext cx="10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Workers Buy Less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688" y="7832"/>
              <a:ext cx="1134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Prices Go Up to Cover the Cost of 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755" y="7933"/>
              <a:ext cx="1067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Rising Demand for Goods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288" y="7832"/>
              <a:ext cx="1200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Factory Opens and Hires Many Workers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088" y="4316"/>
              <a:ext cx="4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955" y="4618"/>
              <a:ext cx="0" cy="2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6088" y="7531"/>
              <a:ext cx="4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5957" y="4483"/>
              <a:ext cx="0" cy="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155" y="6225"/>
              <a:ext cx="4533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BUSINESS CYCLE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905000" y="0"/>
            <a:ext cx="13716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Factories Increase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Hire More Workers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962400" y="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Falling Demand for Goods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629400" y="0"/>
            <a:ext cx="1295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Firm Reduces Orders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Iphones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Lays Off Workers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1905000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Production Increases to Meet Demand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4267200"/>
            <a:ext cx="1366838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Wages Go Up &amp; People Buy More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of People Tending Their Crops While in &#10;the Background is a Cas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343400" cy="672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b="1" dirty="0" smtClean="0"/>
              <a:t>Agricultural Revolution (1600’s)</a:t>
            </a:r>
            <a:br>
              <a:rPr lang="en-US" b="1" dirty="0" smtClean="0"/>
            </a:br>
            <a:r>
              <a:rPr lang="en-US" sz="3600" b="1" dirty="0" smtClean="0"/>
              <a:t>Crop Rotation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2362200"/>
            <a:ext cx="7239000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Wheat  </a:t>
            </a:r>
            <a:endParaRPr lang="en-US" dirty="0"/>
          </a:p>
        </p:txBody>
      </p:sp>
      <p:cxnSp>
        <p:nvCxnSpPr>
          <p:cNvPr id="6" name="Straight Connector 5"/>
          <p:cNvCxnSpPr>
            <a:stCxn id="1026" idx="1"/>
            <a:endCxn id="1026" idx="3"/>
          </p:cNvCxnSpPr>
          <p:nvPr/>
        </p:nvCxnSpPr>
        <p:spPr>
          <a:xfrm rot="10800000" flipH="1">
            <a:off x="685800" y="40005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26" idx="0"/>
            <a:endCxn id="1026" idx="2"/>
          </p:cNvCxnSpPr>
          <p:nvPr/>
        </p:nvCxnSpPr>
        <p:spPr>
          <a:xfrm rot="16200000" flipH="1">
            <a:off x="2667000" y="4000500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AutoShape 3"/>
          <p:cNvSpPr>
            <a:spLocks noChangeArrowheads="1"/>
          </p:cNvSpPr>
          <p:nvPr/>
        </p:nvSpPr>
        <p:spPr bwMode="auto">
          <a:xfrm rot="13530892">
            <a:off x="2697799" y="3801697"/>
            <a:ext cx="1877415" cy="1187282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2889164">
            <a:off x="4176243" y="2732331"/>
            <a:ext cx="1703572" cy="1130748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C:\Program Files\Microsoft Office\MEDIA\CAGCAT10\j0185604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052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52600" y="4800600"/>
            <a:ext cx="92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Turnips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4876800"/>
            <a:ext cx="7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Clover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89560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Crop rotation </a:t>
            </a:r>
          </a:p>
          <a:p>
            <a:pPr lvl="0"/>
            <a:r>
              <a:rPr lang="en-US" dirty="0"/>
              <a:t>Each field is planted with a different crop, and crops rotate through each field once every </a:t>
            </a:r>
            <a:r>
              <a:rPr lang="en-US" b="1" u="sng" dirty="0" smtClean="0"/>
              <a:t>4</a:t>
            </a:r>
            <a:r>
              <a:rPr lang="en-US" dirty="0" smtClean="0"/>
              <a:t> </a:t>
            </a:r>
            <a:r>
              <a:rPr lang="en-US" dirty="0"/>
              <a:t>years </a:t>
            </a:r>
          </a:p>
          <a:p>
            <a:pPr lvl="0"/>
            <a:r>
              <a:rPr lang="en-US" dirty="0"/>
              <a:t>Fields </a:t>
            </a:r>
            <a:r>
              <a:rPr lang="en-US" b="1" u="sng" dirty="0"/>
              <a:t>depleted</a:t>
            </a:r>
            <a:r>
              <a:rPr lang="en-US" dirty="0"/>
              <a:t> of </a:t>
            </a:r>
            <a:r>
              <a:rPr lang="en-US" dirty="0" smtClean="0"/>
              <a:t>nutrients </a:t>
            </a:r>
            <a:r>
              <a:rPr lang="en-US" dirty="0"/>
              <a:t>by one crop are replenished by planting different crops.</a:t>
            </a:r>
          </a:p>
          <a:p>
            <a:pPr lvl="0"/>
            <a:r>
              <a:rPr lang="en-US" dirty="0"/>
              <a:t>Fields not left inefficiently </a:t>
            </a:r>
            <a:r>
              <a:rPr lang="en-US" b="1" u="sng" dirty="0" smtClean="0"/>
              <a:t>fallow</a:t>
            </a:r>
            <a:r>
              <a:rPr lang="en-US" dirty="0" smtClean="0"/>
              <a:t>. </a:t>
            </a:r>
            <a:endParaRPr lang="en-US" dirty="0"/>
          </a:p>
          <a:p>
            <a:pPr>
              <a:buNone/>
            </a:pPr>
            <a:r>
              <a:rPr lang="en-US" b="1" dirty="0"/>
              <a:t>Enclosure </a:t>
            </a:r>
            <a:r>
              <a:rPr lang="en-US" b="1" dirty="0" smtClean="0"/>
              <a:t>movement</a:t>
            </a:r>
            <a:endParaRPr lang="en-US" b="1" dirty="0"/>
          </a:p>
          <a:p>
            <a:pPr lvl="0"/>
            <a:r>
              <a:rPr lang="en-US" dirty="0"/>
              <a:t>Wealthy landlords fenced in </a:t>
            </a:r>
            <a:r>
              <a:rPr lang="en-US" dirty="0" smtClean="0"/>
              <a:t>pastures, creating modern concept of </a:t>
            </a:r>
            <a:r>
              <a:rPr lang="en-US" b="1" u="sng" dirty="0" smtClean="0"/>
              <a:t>property ownership</a:t>
            </a:r>
            <a:r>
              <a:rPr lang="en-US" dirty="0" smtClean="0"/>
              <a:t>.  </a:t>
            </a:r>
            <a:endParaRPr lang="en-US" dirty="0"/>
          </a:p>
          <a:p>
            <a:pPr lvl="0"/>
            <a:r>
              <a:rPr lang="en-US" dirty="0"/>
              <a:t>Villages lost common lands and political power as </a:t>
            </a:r>
            <a:r>
              <a:rPr lang="en-US" b="1" u="sng" dirty="0" smtClean="0"/>
              <a:t>landlords</a:t>
            </a:r>
            <a:r>
              <a:rPr lang="en-US" dirty="0" smtClean="0"/>
              <a:t> </a:t>
            </a:r>
            <a:r>
              <a:rPr lang="en-US" dirty="0"/>
              <a:t>became more powerful.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pplebymagna.org.uk/appleby_history/images/alan_roberts/9_village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724400" cy="675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u="sng" dirty="0" smtClean="0"/>
              <a:t>Inventions</a:t>
            </a:r>
            <a:r>
              <a:rPr lang="en-US" b="1" dirty="0" smtClean="0"/>
              <a:t> of the Industrial Revolution were part of the Agricultural Revolution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657600" cy="43434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err="1" smtClean="0"/>
              <a:t>Jethro</a:t>
            </a:r>
            <a:r>
              <a:rPr lang="en-US" dirty="0" smtClean="0"/>
              <a:t> </a:t>
            </a:r>
            <a:r>
              <a:rPr lang="en-US" dirty="0" err="1" smtClean="0"/>
              <a:t>Tull</a:t>
            </a:r>
            <a:r>
              <a:rPr lang="en-US" dirty="0" smtClean="0"/>
              <a:t> invented a </a:t>
            </a:r>
            <a:r>
              <a:rPr lang="en-US" b="1" u="sng" dirty="0" smtClean="0"/>
              <a:t>seed drill</a:t>
            </a:r>
            <a:r>
              <a:rPr lang="en-US" dirty="0" smtClean="0"/>
              <a:t> that planted seeds efficiently.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Results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More </a:t>
            </a:r>
            <a:r>
              <a:rPr lang="en-US" b="1" u="sng" dirty="0" smtClean="0"/>
              <a:t>food</a:t>
            </a:r>
            <a:r>
              <a:rPr lang="en-US" dirty="0" smtClean="0"/>
              <a:t> </a:t>
            </a:r>
            <a:r>
              <a:rPr lang="en-US" dirty="0"/>
              <a:t>available</a:t>
            </a:r>
          </a:p>
          <a:p>
            <a:r>
              <a:rPr lang="en-US" dirty="0"/>
              <a:t>Population </a:t>
            </a:r>
            <a:r>
              <a:rPr lang="en-US" b="1" u="sng" dirty="0" smtClean="0"/>
              <a:t>increased</a:t>
            </a:r>
          </a:p>
          <a:p>
            <a:r>
              <a:rPr lang="en-US" dirty="0" smtClean="0"/>
              <a:t>New crops: </a:t>
            </a:r>
            <a:r>
              <a:rPr lang="en-US" b="1" u="sng" dirty="0" smtClean="0"/>
              <a:t>corn and potato</a:t>
            </a:r>
            <a:endParaRPr lang="en-US" b="1" u="sng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File:Bundesarchiv Bild 183-26368-0001, LPG Weißack, Aussa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99" y="2133600"/>
            <a:ext cx="498480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1324</Words>
  <Application>Microsoft Office PowerPoint</Application>
  <PresentationFormat>On-screen Show (4:3)</PresentationFormat>
  <Paragraphs>257</Paragraphs>
  <Slides>49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Origins of the Industrial Revolution  </vt:lpstr>
      <vt:lpstr>Slide 2</vt:lpstr>
      <vt:lpstr>Traditional English manor</vt:lpstr>
      <vt:lpstr>Pre-Agricultural Revolution </vt:lpstr>
      <vt:lpstr>Slide 5</vt:lpstr>
      <vt:lpstr>Agricultural Revolution (1600’s) Crop Rotation</vt:lpstr>
      <vt:lpstr>Slide 7</vt:lpstr>
      <vt:lpstr>Slide 8</vt:lpstr>
      <vt:lpstr>The 1st Inventions of the Industrial Revolution were part of the Agricultural Revolution  </vt:lpstr>
      <vt:lpstr>The Cottage Industry</vt:lpstr>
      <vt:lpstr>Slide 11</vt:lpstr>
      <vt:lpstr>Girls dying wool in a dye house</vt:lpstr>
      <vt:lpstr>Effects of the Cottage Industry </vt:lpstr>
      <vt:lpstr>Why does the Industrial Revolution begin in Britain?</vt:lpstr>
      <vt:lpstr>Why are some countries industrialized and others aren’t?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Simple Machines Helping the Textile Industry </vt:lpstr>
      <vt:lpstr>Slide 26</vt:lpstr>
      <vt:lpstr>Hargreaves- invented Spinning Jenny. Machine that spun 8 times faster than a single wheel.  </vt:lpstr>
      <vt:lpstr>Arkwright- invented water frame (water powered spinning machines) </vt:lpstr>
      <vt:lpstr>Cartwright- invented a water powered loom. One person could do the work of 800. </vt:lpstr>
      <vt:lpstr>Eli Whitney- invented the cotton gin.  This separated seed from cotton. </vt:lpstr>
      <vt:lpstr>Slide 31</vt:lpstr>
      <vt:lpstr>Slide 32</vt:lpstr>
      <vt:lpstr>Steam Engine:  The Need for Energy </vt:lpstr>
      <vt:lpstr>The Watt Steam Engine</vt:lpstr>
      <vt:lpstr>Slide 35</vt:lpstr>
      <vt:lpstr>The need for Iron and Steel </vt:lpstr>
      <vt:lpstr>Slide 37</vt:lpstr>
      <vt:lpstr>Transportation  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Hilliard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57</cp:revision>
  <dcterms:created xsi:type="dcterms:W3CDTF">2011-10-13T14:50:31Z</dcterms:created>
  <dcterms:modified xsi:type="dcterms:W3CDTF">2015-10-15T11:52:36Z</dcterms:modified>
</cp:coreProperties>
</file>