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0663-8361-41BC-B90F-BF8CE6D85B42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5257-39ED-48B4-960A-DC1637AA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0663-8361-41BC-B90F-BF8CE6D85B42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5257-39ED-48B4-960A-DC1637AA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0663-8361-41BC-B90F-BF8CE6D85B42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5257-39ED-48B4-960A-DC1637AA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0663-8361-41BC-B90F-BF8CE6D85B42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5257-39ED-48B4-960A-DC1637AA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0663-8361-41BC-B90F-BF8CE6D85B42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5257-39ED-48B4-960A-DC1637AA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0663-8361-41BC-B90F-BF8CE6D85B42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5257-39ED-48B4-960A-DC1637AA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0663-8361-41BC-B90F-BF8CE6D85B42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5257-39ED-48B4-960A-DC1637AA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0663-8361-41BC-B90F-BF8CE6D85B42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5257-39ED-48B4-960A-DC1637AA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0663-8361-41BC-B90F-BF8CE6D85B42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5257-39ED-48B4-960A-DC1637AA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0663-8361-41BC-B90F-BF8CE6D85B42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5257-39ED-48B4-960A-DC1637AA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0663-8361-41BC-B90F-BF8CE6D85B42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5257-39ED-48B4-960A-DC1637AA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20663-8361-41BC-B90F-BF8CE6D85B42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45257-39ED-48B4-960A-DC1637AAF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9/99/Andrea_Appiani_002.jpg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upload.wikimedia.org/wikipedia/commons/3/3b/France_location_map-Regions_and_departements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istory.com/topics/napoleon/videos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upload.wikimedia.org/wikipedia/commons/9/9b/Flotte_Anglo-Espagnole_au_si%C3%A8ge_de_Toulon_1793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0/0e/Napoleon4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2/28/Ingres,_Napoleon_on_his_Imperial_throne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upload.wikimedia.org/wikipedia/commons/e/e7/Code_Civil_1804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upload.wikimedia.org/wikipedia/commons/d/d8/Napoleoniceurope.p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c/Napoleons_retreat_from_moscow.jpg" TargetMode="External"/><Relationship Id="rId2" Type="http://schemas.openxmlformats.org/officeDocument/2006/relationships/hyperlink" Target="http://www.history.com/topics/napoleon/video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upload.wikimedia.org/wikipedia/commons/c/ce/Napoleon_Moscow_Fire.JPG" TargetMode="Externa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pload.wikimedia.org/wikipedia/commons/5/53/Napoleon's_exile_to_Elba3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pload.wikimedia.org/wikipedia/commons/3/31/Louis_18_robes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upload.wikimedia.org/wikipedia/commons/5/57/Beaume_-_Napol%C3%A9on_Ier_quittant_l'%C3%AEle_d'Elbe_-_1836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upload.wikimedia.org/wikipedia/commons/9/99/Sadler,_Battle_of_Waterloo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upload.wikimedia.org/wikipedia/commons/d/d4/Lord_Arthur_Wellesley_the_Duke_of_Wellington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1/Napoleon_sainthelene.jpg" TargetMode="External"/><Relationship Id="rId2" Type="http://schemas.openxmlformats.org/officeDocument/2006/relationships/hyperlink" Target="http://www.history.com/topics/napoleon/video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://upload.wikimedia.org/wikipedia/commons/e/ee/LocationStHelena.PNG" TargetMode="Externa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upload.wikimedia.org/wikipedia/commons/5/5c/Palace_of_Versailles.jp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napoleon/video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FRENCH REVOLUTION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Comedy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RISE &amp; FALL OF NAPOLEON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File:Andrea Appiani 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00200"/>
            <a:ext cx="3810000" cy="5125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4114800" cy="5364163"/>
          </a:xfrm>
        </p:spPr>
        <p:txBody>
          <a:bodyPr>
            <a:normAutofit/>
          </a:bodyPr>
          <a:lstStyle/>
          <a:p>
            <a:r>
              <a:rPr lang="en-US" sz="2100" dirty="0" smtClean="0"/>
              <a:t>Born in </a:t>
            </a:r>
            <a:r>
              <a:rPr lang="en-US" sz="2100" dirty="0" smtClean="0">
                <a:solidFill>
                  <a:schemeClr val="bg1"/>
                </a:solidFill>
              </a:rPr>
              <a:t>Corsica</a:t>
            </a:r>
          </a:p>
          <a:p>
            <a:r>
              <a:rPr lang="en-US" sz="2100" dirty="0" smtClean="0"/>
              <a:t>Family was lower nobility; connections allowed him to get into military school</a:t>
            </a:r>
          </a:p>
          <a:p>
            <a:r>
              <a:rPr lang="en-US" sz="2100" dirty="0" smtClean="0"/>
              <a:t>Led French armies that fought against Coalition forces during French Revolution</a:t>
            </a:r>
          </a:p>
          <a:p>
            <a:pPr lvl="1"/>
            <a:r>
              <a:rPr lang="en-US" sz="2100" dirty="0" smtClean="0"/>
              <a:t>Won battles in Italy and Egypt</a:t>
            </a:r>
          </a:p>
          <a:p>
            <a:pPr lvl="1"/>
            <a:r>
              <a:rPr lang="en-US" sz="2100" dirty="0" smtClean="0"/>
              <a:t>Portrayed himself as a “</a:t>
            </a:r>
            <a:r>
              <a:rPr lang="en-US" sz="2100" dirty="0" smtClean="0">
                <a:solidFill>
                  <a:schemeClr val="bg1"/>
                </a:solidFill>
              </a:rPr>
              <a:t>defender</a:t>
            </a:r>
            <a:r>
              <a:rPr lang="en-US" sz="2100" dirty="0" smtClean="0"/>
              <a:t> of the Republic”</a:t>
            </a:r>
          </a:p>
          <a:p>
            <a:r>
              <a:rPr lang="en-US" sz="2100" dirty="0" smtClean="0"/>
              <a:t>Known historically as a </a:t>
            </a:r>
            <a:r>
              <a:rPr lang="en-US" sz="2100" dirty="0" smtClean="0">
                <a:solidFill>
                  <a:schemeClr val="bg1"/>
                </a:solidFill>
              </a:rPr>
              <a:t>military genius</a:t>
            </a:r>
            <a:r>
              <a:rPr lang="en-US" sz="2100" dirty="0" smtClean="0"/>
              <a:t>, but actually had a mixture of successes &amp; failures early in his military career </a:t>
            </a:r>
            <a:endParaRPr lang="en-US" sz="2100" dirty="0"/>
          </a:p>
        </p:txBody>
      </p:sp>
      <p:pic>
        <p:nvPicPr>
          <p:cNvPr id="23554" name="Picture 2" descr="File:France location map-Regions and departements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85800"/>
            <a:ext cx="2209800" cy="21248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924800" y="1371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77200" y="2362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Corsica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6629400" y="1524000"/>
            <a:ext cx="129540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6934200" y="2514600"/>
            <a:ext cx="1143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le:Flotte Anglo-Espagnole au siège de Toulon 179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1763" y="3124200"/>
            <a:ext cx="4922237" cy="2438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67200" y="56388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Scene from the Siege of Toulon, 1793. Napoleon’s actions here saved the city and won him promotion to General at age 24.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61722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hlinkClick r:id="rId6"/>
              </a:rPr>
              <a:t>http://www.history.com/topics/napoleon/videos#the-rise-of-napoleon</a:t>
            </a:r>
            <a:endParaRPr lang="en-US" sz="11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COUP D’ETAT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4572000" cy="5287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bg1"/>
                </a:solidFill>
              </a:rPr>
              <a:t>Directory</a:t>
            </a:r>
            <a:r>
              <a:rPr lang="en-US" dirty="0" smtClean="0"/>
              <a:t> (an executive board of 5 “Directors”) had ruled France since 1795, but was weak, corrupt, and ineffective.</a:t>
            </a:r>
          </a:p>
          <a:p>
            <a:r>
              <a:rPr lang="en-US" dirty="0" smtClean="0"/>
              <a:t>2 of the Directors asked Napoleon to be the military leader of a conspiracy to </a:t>
            </a:r>
            <a:r>
              <a:rPr lang="en-US" dirty="0" smtClean="0">
                <a:solidFill>
                  <a:schemeClr val="bg1"/>
                </a:solidFill>
              </a:rPr>
              <a:t>overthrow</a:t>
            </a:r>
            <a:r>
              <a:rPr lang="en-US" dirty="0" smtClean="0"/>
              <a:t> the government and seize power in Nov. 1799.</a:t>
            </a:r>
          </a:p>
          <a:p>
            <a:r>
              <a:rPr lang="en-US" dirty="0" smtClean="0"/>
              <a:t>Instead, Napoleon arrived in Paris with his forces and portrayed himself as protecting the legislature from a Jacobin rebellion. </a:t>
            </a:r>
          </a:p>
          <a:p>
            <a:r>
              <a:rPr lang="en-US" dirty="0" smtClean="0"/>
              <a:t>Some Jacobin legislators fled; the rest of the legislators who were “saved” by Napoleon invite him to lead a </a:t>
            </a:r>
            <a:r>
              <a:rPr lang="en-US" dirty="0" smtClean="0">
                <a:solidFill>
                  <a:schemeClr val="bg1"/>
                </a:solidFill>
              </a:rPr>
              <a:t>new government</a:t>
            </a:r>
          </a:p>
          <a:p>
            <a:pPr lvl="1"/>
            <a:r>
              <a:rPr lang="en-US" sz="3200" dirty="0" smtClean="0"/>
              <a:t>Napoleon found a way to both overthrow the constitutional government, and out-fox the Directors who planned the coup</a:t>
            </a:r>
            <a:endParaRPr lang="en-US" sz="3200" dirty="0"/>
          </a:p>
        </p:txBody>
      </p:sp>
      <p:pic>
        <p:nvPicPr>
          <p:cNvPr id="1026" name="Picture 2" descr="File:Napoleon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8654" y="1219200"/>
            <a:ext cx="4225346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EXPANDING POWER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Quickly </a:t>
            </a:r>
            <a:r>
              <a:rPr lang="en-US" dirty="0" smtClean="0">
                <a:solidFill>
                  <a:schemeClr val="bg1"/>
                </a:solidFill>
              </a:rPr>
              <a:t>dismantled</a:t>
            </a:r>
            <a:r>
              <a:rPr lang="en-US" dirty="0" smtClean="0"/>
              <a:t> the constitutional government</a:t>
            </a:r>
          </a:p>
          <a:p>
            <a:r>
              <a:rPr lang="en-US" dirty="0" smtClean="0"/>
              <a:t>In Dec. 1804, crowned himself Napoleon I, </a:t>
            </a:r>
            <a:r>
              <a:rPr lang="en-US" dirty="0" smtClean="0">
                <a:solidFill>
                  <a:schemeClr val="bg1"/>
                </a:solidFill>
              </a:rPr>
              <a:t>Emperor of France</a:t>
            </a:r>
            <a:r>
              <a:rPr lang="en-US" dirty="0" smtClean="0"/>
              <a:t> in an attempt to establish his family as the new French royal family.</a:t>
            </a:r>
          </a:p>
          <a:p>
            <a:r>
              <a:rPr lang="en-US" dirty="0" smtClean="0"/>
              <a:t>In May 1805, Napoleon was also crowned King of Italy, as France had taken that territory.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File:Ingres, Napoleon on his Imperial thro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0" y="1143000"/>
            <a:ext cx="35242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NAPOLEONIC CODE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5791200" cy="5287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Though Napoleon was a dictator, he created several </a:t>
            </a:r>
            <a:r>
              <a:rPr lang="en-US" dirty="0" smtClean="0">
                <a:solidFill>
                  <a:srgbClr val="FFC000"/>
                </a:solidFill>
              </a:rPr>
              <a:t>laws</a:t>
            </a:r>
            <a:r>
              <a:rPr lang="en-US" dirty="0" smtClean="0">
                <a:solidFill>
                  <a:schemeClr val="bg1"/>
                </a:solidFill>
              </a:rPr>
              <a:t> that were progressive &amp; serve as the basis for many Western legal systems today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Passed laws that allowed </a:t>
            </a:r>
            <a:r>
              <a:rPr lang="en-US" dirty="0" smtClean="0">
                <a:solidFill>
                  <a:srgbClr val="FFC000"/>
                </a:solidFill>
              </a:rPr>
              <a:t>Jews</a:t>
            </a:r>
            <a:r>
              <a:rPr lang="en-US" dirty="0" smtClean="0">
                <a:solidFill>
                  <a:schemeClr val="bg1"/>
                </a:solidFill>
              </a:rPr>
              <a:t> to have freedom of worship and to own property outside of ghettos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forbade privileges based on </a:t>
            </a:r>
            <a:r>
              <a:rPr lang="en-US" dirty="0" smtClean="0">
                <a:solidFill>
                  <a:srgbClr val="FFC000"/>
                </a:solidFill>
              </a:rPr>
              <a:t>birth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 allowed freedom of religion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 specified that government jobs go to the most </a:t>
            </a:r>
            <a:r>
              <a:rPr lang="en-US" dirty="0" smtClean="0">
                <a:solidFill>
                  <a:srgbClr val="FFC000"/>
                </a:solidFill>
              </a:rPr>
              <a:t>qualified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Judges could only decide whether laws were broken or not; they could not create new laws in their rulings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9698" name="Picture 2" descr="File:Code Civil 1804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762000"/>
            <a:ext cx="2552700" cy="3058135"/>
          </a:xfrm>
          <a:prstGeom prst="rect">
            <a:avLst/>
          </a:prstGeom>
          <a:noFill/>
        </p:spPr>
      </p:pic>
      <p:pic>
        <p:nvPicPr>
          <p:cNvPr id="29699" name="Picture 3" descr="C:\Users\wattsst\AppData\Local\Microsoft\Windows\Temporary Internet Files\Content.IE5\B9MX3V6B\MC90019745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597" y="4151014"/>
            <a:ext cx="2643403" cy="2706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NAPOLEONIC WARS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4191000" cy="5287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Fought wars against coalition of Russia, Prussia, Sweden, Austria, Great Britain and Spain.</a:t>
            </a:r>
          </a:p>
          <a:p>
            <a:r>
              <a:rPr lang="en-US" dirty="0" smtClean="0"/>
              <a:t>Wanted to rule over all of Europe.</a:t>
            </a:r>
          </a:p>
          <a:p>
            <a:r>
              <a:rPr lang="en-US" dirty="0" smtClean="0"/>
              <a:t>Eventually, Napoleon’s numerous wars will spread his </a:t>
            </a:r>
            <a:r>
              <a:rPr lang="en-US" dirty="0" smtClean="0">
                <a:solidFill>
                  <a:schemeClr val="bg1"/>
                </a:solidFill>
              </a:rPr>
              <a:t>forces</a:t>
            </a:r>
            <a:r>
              <a:rPr lang="en-US" dirty="0" smtClean="0"/>
              <a:t> too thin and prove to be </a:t>
            </a:r>
            <a:r>
              <a:rPr lang="en-US" dirty="0" smtClean="0">
                <a:solidFill>
                  <a:schemeClr val="bg1"/>
                </a:solidFill>
              </a:rPr>
              <a:t>too costly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File:Napoleoniceurop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14400"/>
            <a:ext cx="3952875" cy="40195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24400" y="5181601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Napoleon’s French Empire at it’s height in 1811.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NAPOLEON’S DOWNFALL: RUSSIA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4267200" cy="60198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2000" dirty="0" smtClean="0">
                <a:hlinkClick r:id="rId2"/>
              </a:rPr>
              <a:t>http://www.history.com/topics/napoleon/videos#napoleon-invades-russia</a:t>
            </a:r>
            <a:endParaRPr lang="en-US" sz="2000" dirty="0" smtClean="0"/>
          </a:p>
          <a:p>
            <a:pPr>
              <a:buNone/>
            </a:pPr>
            <a:endParaRPr lang="en-US" sz="5000" dirty="0" smtClean="0"/>
          </a:p>
          <a:p>
            <a:r>
              <a:rPr lang="en-US" sz="5000" dirty="0" smtClean="0"/>
              <a:t>In 1812, Napoleon received word that Russia was planning an </a:t>
            </a:r>
            <a:r>
              <a:rPr lang="en-US" sz="5000" dirty="0" smtClean="0">
                <a:solidFill>
                  <a:srgbClr val="C00000"/>
                </a:solidFill>
              </a:rPr>
              <a:t>invasion</a:t>
            </a:r>
            <a:r>
              <a:rPr lang="en-US" sz="5000" dirty="0" smtClean="0"/>
              <a:t> of French territory. Napoleon decided to strike first and invade Russia</a:t>
            </a:r>
          </a:p>
          <a:p>
            <a:r>
              <a:rPr lang="en-US" sz="5000" dirty="0" smtClean="0"/>
              <a:t>Russian forces avoided battle and gradually withdrew to Moscow, burning &amp; destroying farmland &amp; cities so they could not be used by the French army (“</a:t>
            </a:r>
            <a:r>
              <a:rPr lang="en-US" sz="5000" dirty="0" smtClean="0">
                <a:solidFill>
                  <a:srgbClr val="C00000"/>
                </a:solidFill>
              </a:rPr>
              <a:t>scorched earth policy</a:t>
            </a:r>
            <a:r>
              <a:rPr lang="en-US" sz="5000" dirty="0" smtClean="0"/>
              <a:t>”) </a:t>
            </a:r>
          </a:p>
          <a:p>
            <a:r>
              <a:rPr lang="en-US" sz="5000" dirty="0" smtClean="0"/>
              <a:t>Napoleon had to finally </a:t>
            </a:r>
            <a:r>
              <a:rPr lang="en-US" sz="5000" dirty="0" smtClean="0">
                <a:solidFill>
                  <a:srgbClr val="C00000"/>
                </a:solidFill>
              </a:rPr>
              <a:t>retreat</a:t>
            </a:r>
            <a:r>
              <a:rPr lang="en-US" sz="5000" dirty="0" smtClean="0"/>
              <a:t> his army back to France due to lack of food &amp; supplies. Winter set in during their retreat.</a:t>
            </a:r>
          </a:p>
          <a:p>
            <a:r>
              <a:rPr lang="en-US" sz="5000" dirty="0" smtClean="0"/>
              <a:t>400,000 French troops invaded Russia in June 1812; less than </a:t>
            </a:r>
            <a:r>
              <a:rPr lang="en-US" sz="5000" dirty="0" smtClean="0">
                <a:solidFill>
                  <a:srgbClr val="C00000"/>
                </a:solidFill>
              </a:rPr>
              <a:t>40,000</a:t>
            </a:r>
            <a:r>
              <a:rPr lang="en-US" sz="5000" dirty="0" smtClean="0"/>
              <a:t> returned to France in Nov. 1812.</a:t>
            </a:r>
            <a:endParaRPr lang="en-US" sz="5000" dirty="0"/>
          </a:p>
        </p:txBody>
      </p:sp>
      <p:pic>
        <p:nvPicPr>
          <p:cNvPr id="27650" name="Picture 2" descr="File:Napoleons retreat from mosco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3234" y="3733800"/>
            <a:ext cx="4390766" cy="3124200"/>
          </a:xfrm>
          <a:prstGeom prst="rect">
            <a:avLst/>
          </a:prstGeom>
          <a:noFill/>
        </p:spPr>
      </p:pic>
      <p:pic>
        <p:nvPicPr>
          <p:cNvPr id="27652" name="Picture 4" descr="File:Napoleon Moscow Fir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806702"/>
            <a:ext cx="4343400" cy="2917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THE (first) FINAL DEFEAT OF NAPOLEON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3962400" cy="5287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 capitalize on France’s weakened army, Prussia joined with Austria, Sweden, Russia, Great Britain, Spain, and Portugal in a new coalition in 1813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Paris captured by the coalition in March 1814; Napoleon </a:t>
            </a:r>
            <a:r>
              <a:rPr lang="en-US" dirty="0" smtClean="0">
                <a:solidFill>
                  <a:srgbClr val="FFFF00"/>
                </a:solidFill>
              </a:rPr>
              <a:t>abdicates</a:t>
            </a:r>
            <a:r>
              <a:rPr lang="en-US" dirty="0" smtClean="0">
                <a:solidFill>
                  <a:schemeClr val="bg1"/>
                </a:solidFill>
              </a:rPr>
              <a:t> in April 1814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Napoleon </a:t>
            </a:r>
            <a:r>
              <a:rPr lang="en-US" dirty="0" smtClean="0">
                <a:solidFill>
                  <a:srgbClr val="FFFF00"/>
                </a:solidFill>
              </a:rPr>
              <a:t>exiled</a:t>
            </a:r>
            <a:r>
              <a:rPr lang="en-US" dirty="0" smtClean="0">
                <a:solidFill>
                  <a:schemeClr val="bg1"/>
                </a:solidFill>
              </a:rPr>
              <a:t> to Elba, an island off the coast of Italy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Napoleon attempted </a:t>
            </a:r>
            <a:r>
              <a:rPr lang="en-US" dirty="0" smtClean="0">
                <a:solidFill>
                  <a:srgbClr val="FFFF00"/>
                </a:solidFill>
              </a:rPr>
              <a:t>suicide</a:t>
            </a:r>
            <a:r>
              <a:rPr lang="en-US" dirty="0" smtClean="0">
                <a:solidFill>
                  <a:schemeClr val="bg1"/>
                </a:solidFill>
              </a:rPr>
              <a:t> with a pill he had carried since a near-capture by Russians on the retreat from Moscow, but the pill had weakened with age and he survived.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File:Napoleon's exile to Elba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1" y="838200"/>
            <a:ext cx="4724399" cy="38765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5029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British etching from 1814 in celebration of Napoleon's first exile to Elba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FRENCH GOVERNMENT AFTER NAPOLEON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4419600" cy="5287963"/>
          </a:xfrm>
        </p:spPr>
        <p:txBody>
          <a:bodyPr/>
          <a:lstStyle/>
          <a:p>
            <a:r>
              <a:rPr lang="en-US" dirty="0" smtClean="0"/>
              <a:t>France restores a constitutional monarchy by inviting </a:t>
            </a:r>
            <a:r>
              <a:rPr lang="en-US" dirty="0" smtClean="0">
                <a:solidFill>
                  <a:schemeClr val="bg1"/>
                </a:solidFill>
              </a:rPr>
              <a:t>Louis XVIII</a:t>
            </a:r>
            <a:r>
              <a:rPr lang="en-US" dirty="0" smtClean="0"/>
              <a:t> to rule in 1814</a:t>
            </a:r>
          </a:p>
          <a:p>
            <a:r>
              <a:rPr lang="en-US" dirty="0" smtClean="0"/>
              <a:t>But, like a bad fungus…</a:t>
            </a:r>
          </a:p>
          <a:p>
            <a:endParaRPr lang="en-US" dirty="0"/>
          </a:p>
        </p:txBody>
      </p:sp>
      <p:pic>
        <p:nvPicPr>
          <p:cNvPr id="30722" name="Picture 2" descr="File:Louis 18 rob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838200"/>
            <a:ext cx="39909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NAPOLEON RETURNS!!!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1746" name="Picture 2" descr="File:Beaume - Napoléon Ier quittant l'île d'Elbe - 183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7620000" cy="45053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6324600"/>
            <a:ext cx="556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Napoleon leaving Elba, February 1815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French Society = The Estates</a:t>
            </a:r>
            <a:endParaRPr lang="en-US" b="1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smtClean="0"/>
              <a:t>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Estate = </a:t>
            </a:r>
            <a:r>
              <a:rPr lang="en-US" sz="1800" dirty="0" smtClean="0">
                <a:solidFill>
                  <a:srgbClr val="C00000"/>
                </a:solidFill>
              </a:rPr>
              <a:t>Clergy</a:t>
            </a:r>
            <a:r>
              <a:rPr lang="en-US" sz="1800" dirty="0" smtClean="0"/>
              <a:t> (Priests, Bishops, Cardinals)</a:t>
            </a:r>
          </a:p>
          <a:p>
            <a:pPr lvl="1"/>
            <a:r>
              <a:rPr lang="en-US" sz="1800" dirty="0" smtClean="0"/>
              <a:t>Pay </a:t>
            </a:r>
            <a:r>
              <a:rPr lang="en-US" sz="1800" dirty="0" smtClean="0">
                <a:solidFill>
                  <a:srgbClr val="C00000"/>
                </a:solidFill>
              </a:rPr>
              <a:t>no</a:t>
            </a:r>
            <a:r>
              <a:rPr lang="en-US" sz="1800" dirty="0" smtClean="0"/>
              <a:t> taxes</a:t>
            </a:r>
          </a:p>
          <a:p>
            <a:r>
              <a:rPr lang="en-US" sz="1800" dirty="0" smtClean="0"/>
              <a:t>2nd Estate = </a:t>
            </a:r>
            <a:r>
              <a:rPr lang="en-US" sz="1800" dirty="0" smtClean="0">
                <a:solidFill>
                  <a:srgbClr val="C00000"/>
                </a:solidFill>
              </a:rPr>
              <a:t>Nobility</a:t>
            </a:r>
            <a:r>
              <a:rPr lang="en-US" sz="1800" dirty="0" smtClean="0"/>
              <a:t> (King &amp; Royal Family, dukes, etc.)</a:t>
            </a:r>
          </a:p>
          <a:p>
            <a:pPr lvl="1"/>
            <a:r>
              <a:rPr lang="en-US" sz="1800" dirty="0" smtClean="0"/>
              <a:t>Supposed to pay some taxes, but many </a:t>
            </a:r>
            <a:r>
              <a:rPr lang="en-US" sz="1800" dirty="0" smtClean="0">
                <a:solidFill>
                  <a:srgbClr val="C00000"/>
                </a:solidFill>
              </a:rPr>
              <a:t>refused</a:t>
            </a:r>
            <a:r>
              <a:rPr lang="en-US" sz="1800" dirty="0" smtClean="0"/>
              <a:t> to pay them</a:t>
            </a:r>
          </a:p>
          <a:p>
            <a:r>
              <a:rPr lang="en-US" sz="1800" dirty="0" smtClean="0"/>
              <a:t>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Estate = </a:t>
            </a:r>
            <a:r>
              <a:rPr lang="en-US" sz="1800" dirty="0" smtClean="0">
                <a:solidFill>
                  <a:srgbClr val="C00000"/>
                </a:solidFill>
              </a:rPr>
              <a:t>Commoners</a:t>
            </a:r>
            <a:r>
              <a:rPr lang="en-US" sz="1800" dirty="0" smtClean="0"/>
              <a:t> (“everyone else” = 90% of pop.). Peasants &amp; farmers.</a:t>
            </a:r>
          </a:p>
          <a:p>
            <a:pPr lvl="1"/>
            <a:r>
              <a:rPr lang="en-US" sz="1800" dirty="0" smtClean="0"/>
              <a:t>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Estate paid </a:t>
            </a:r>
            <a:r>
              <a:rPr lang="en-US" sz="1800" dirty="0" smtClean="0">
                <a:solidFill>
                  <a:srgbClr val="C00000"/>
                </a:solidFill>
              </a:rPr>
              <a:t>most</a:t>
            </a:r>
            <a:r>
              <a:rPr lang="en-US" sz="1800" dirty="0" smtClean="0"/>
              <a:t> of the taxes</a:t>
            </a:r>
          </a:p>
          <a:p>
            <a:pPr lvl="1"/>
            <a:r>
              <a:rPr lang="en-US" sz="1800" dirty="0" smtClean="0"/>
              <a:t>Bourgeoisie—part of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Estate, but “</a:t>
            </a:r>
            <a:r>
              <a:rPr lang="en-US" sz="1800" dirty="0" smtClean="0">
                <a:solidFill>
                  <a:srgbClr val="C00000"/>
                </a:solidFill>
              </a:rPr>
              <a:t>middle class</a:t>
            </a:r>
            <a:r>
              <a:rPr lang="en-US" sz="1800" dirty="0" smtClean="0"/>
              <a:t>”. Well educated, business owners &amp; craftsmen, growing in power (8% of pop.)</a:t>
            </a:r>
          </a:p>
          <a:p>
            <a:pPr lvl="1"/>
            <a:endParaRPr lang="en-US" sz="1800" dirty="0"/>
          </a:p>
        </p:txBody>
      </p:sp>
      <p:sp>
        <p:nvSpPr>
          <p:cNvPr id="4" name="Isosceles Triangle 3"/>
          <p:cNvSpPr/>
          <p:nvPr/>
        </p:nvSpPr>
        <p:spPr>
          <a:xfrm>
            <a:off x="457200" y="1676400"/>
            <a:ext cx="3200400" cy="4419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676400" y="2743200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47800" y="3276600"/>
            <a:ext cx="1219200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H="1">
            <a:off x="1219200" y="4038600"/>
            <a:ext cx="1600200" cy="158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43200" y="4038600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Arrow 12"/>
          <p:cNvSpPr/>
          <p:nvPr/>
        </p:nvSpPr>
        <p:spPr>
          <a:xfrm>
            <a:off x="2438400" y="2286000"/>
            <a:ext cx="160020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2667000" y="2971800"/>
            <a:ext cx="137160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2819400" y="3657600"/>
            <a:ext cx="121920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3276600" y="4800600"/>
            <a:ext cx="83820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HUNDRED DAYS and THE BATTLE OF WATERLOO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5410200" cy="2667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When Napoleon returns to France, he is greeted as a hero. The French military </a:t>
            </a:r>
            <a:r>
              <a:rPr lang="en-US" dirty="0" smtClean="0">
                <a:solidFill>
                  <a:srgbClr val="FFFF00"/>
                </a:solidFill>
              </a:rPr>
              <a:t>follows him</a:t>
            </a:r>
            <a:r>
              <a:rPr lang="en-US" dirty="0" smtClean="0">
                <a:solidFill>
                  <a:schemeClr val="bg1"/>
                </a:solidFill>
              </a:rPr>
              <a:t> instead of arresting him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Louis XVIII runs away, like a typical French wimp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Coalition forces, led by England’s </a:t>
            </a:r>
            <a:r>
              <a:rPr lang="en-US" dirty="0" smtClean="0">
                <a:solidFill>
                  <a:srgbClr val="FFFF00"/>
                </a:solidFill>
              </a:rPr>
              <a:t>Duke of Wellington</a:t>
            </a:r>
            <a:r>
              <a:rPr lang="en-US" dirty="0" smtClean="0">
                <a:solidFill>
                  <a:schemeClr val="bg1"/>
                </a:solidFill>
              </a:rPr>
              <a:t>, defeated Napoleon’s forces at the Battle of Waterloo in June 1815.</a:t>
            </a:r>
          </a:p>
          <a:p>
            <a:endParaRPr lang="en-US" dirty="0"/>
          </a:p>
        </p:txBody>
      </p:sp>
      <p:pic>
        <p:nvPicPr>
          <p:cNvPr id="32770" name="Picture 2" descr="File:Sadler, Battle of Waterlo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763991"/>
            <a:ext cx="6705600" cy="3094009"/>
          </a:xfrm>
          <a:prstGeom prst="rect">
            <a:avLst/>
          </a:prstGeom>
          <a:noFill/>
        </p:spPr>
      </p:pic>
      <p:pic>
        <p:nvPicPr>
          <p:cNvPr id="32772" name="Picture 4" descr="File:Lord Arthur Wellesley the Duke of Wellingto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066800"/>
            <a:ext cx="2743200" cy="2686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IMPRISONMENT, EXILE &amp; DEATH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077200" cy="228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Allies decided to exile him to </a:t>
            </a:r>
            <a:r>
              <a:rPr lang="en-US" dirty="0" smtClean="0">
                <a:solidFill>
                  <a:schemeClr val="bg1"/>
                </a:solidFill>
              </a:rPr>
              <a:t>St. Helena</a:t>
            </a:r>
            <a:r>
              <a:rPr lang="en-US" dirty="0" smtClean="0"/>
              <a:t>, an island in the middle of nowhere in the Atlantic Ocean</a:t>
            </a:r>
          </a:p>
          <a:p>
            <a:r>
              <a:rPr lang="en-US" dirty="0" smtClean="0"/>
              <a:t>Napoleon died in </a:t>
            </a:r>
            <a:r>
              <a:rPr lang="en-US" dirty="0" smtClean="0">
                <a:solidFill>
                  <a:schemeClr val="bg1"/>
                </a:solidFill>
              </a:rPr>
              <a:t>1821</a:t>
            </a:r>
            <a:r>
              <a:rPr lang="en-US" dirty="0" smtClean="0"/>
              <a:t> of a stomach ulcer (probably)</a:t>
            </a:r>
          </a:p>
          <a:p>
            <a:r>
              <a:rPr lang="en-US" sz="1300" dirty="0" smtClean="0">
                <a:hlinkClick r:id="rId2"/>
              </a:rPr>
              <a:t>http://www.history.com/topics/napoleon/videos#the-death-of-napoleon</a:t>
            </a:r>
            <a:endParaRPr lang="en-US" sz="1300" dirty="0" smtClean="0"/>
          </a:p>
          <a:p>
            <a:endParaRPr lang="en-US" dirty="0"/>
          </a:p>
        </p:txBody>
      </p:sp>
      <p:pic>
        <p:nvPicPr>
          <p:cNvPr id="33794" name="Picture 2" descr="File:Napoleon sainthele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524398"/>
            <a:ext cx="4572000" cy="3333601"/>
          </a:xfrm>
          <a:prstGeom prst="rect">
            <a:avLst/>
          </a:prstGeom>
          <a:noFill/>
        </p:spPr>
      </p:pic>
      <p:pic>
        <p:nvPicPr>
          <p:cNvPr id="33796" name="Picture 4" descr="File:LocationStHelena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5" y="2667000"/>
            <a:ext cx="4429125" cy="2886076"/>
          </a:xfrm>
          <a:prstGeom prst="rect">
            <a:avLst/>
          </a:prstGeom>
          <a:noFill/>
        </p:spPr>
      </p:pic>
      <p:sp>
        <p:nvSpPr>
          <p:cNvPr id="6" name="Up Arrow 5"/>
          <p:cNvSpPr/>
          <p:nvPr/>
        </p:nvSpPr>
        <p:spPr>
          <a:xfrm>
            <a:off x="6934200" y="3962400"/>
            <a:ext cx="45719" cy="1981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5943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St. Helena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Causes of the Financial Crisis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943600" cy="4525963"/>
          </a:xfrm>
        </p:spPr>
        <p:txBody>
          <a:bodyPr/>
          <a:lstStyle/>
          <a:p>
            <a:pPr>
              <a:buNone/>
            </a:pPr>
            <a:r>
              <a:rPr lang="en-US" b="1" u="sng" dirty="0" smtClean="0"/>
              <a:t>Cause #1—</a:t>
            </a:r>
            <a:r>
              <a:rPr lang="en-US" b="1" u="sng" dirty="0" smtClean="0">
                <a:solidFill>
                  <a:srgbClr val="0070C0"/>
                </a:solidFill>
              </a:rPr>
              <a:t>Unequal taxes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Estate paid taxes on all of the following: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Tithe</a:t>
            </a:r>
            <a:r>
              <a:rPr lang="en-US" dirty="0" smtClean="0"/>
              <a:t> (10% of crops &amp; income to church</a:t>
            </a:r>
          </a:p>
          <a:p>
            <a:pPr lvl="1"/>
            <a:r>
              <a:rPr lang="en-US" dirty="0" smtClean="0"/>
              <a:t>Rental fees for land (paid to </a:t>
            </a:r>
            <a:r>
              <a:rPr lang="en-US" dirty="0" smtClean="0">
                <a:solidFill>
                  <a:srgbClr val="0070C0"/>
                </a:solidFill>
              </a:rPr>
              <a:t>nobility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Income taxes</a:t>
            </a:r>
          </a:p>
          <a:p>
            <a:pPr lvl="1"/>
            <a:r>
              <a:rPr lang="en-US" dirty="0" smtClean="0"/>
              <a:t>Fees for using the mill &amp; bakery</a:t>
            </a:r>
          </a:p>
          <a:p>
            <a:pPr lvl="1"/>
            <a:r>
              <a:rPr lang="en-US" dirty="0" smtClean="0"/>
              <a:t>Tolls &amp; duties when crossing provinces</a:t>
            </a:r>
          </a:p>
          <a:p>
            <a:pPr lvl="1"/>
            <a:r>
              <a:rPr lang="en-US" dirty="0" smtClean="0"/>
              <a:t>Taxes on specific goods such as salt, wine, playing cards, &amp; soap</a:t>
            </a:r>
          </a:p>
          <a:p>
            <a:endParaRPr lang="en-US" dirty="0"/>
          </a:p>
        </p:txBody>
      </p:sp>
      <p:pic>
        <p:nvPicPr>
          <p:cNvPr id="1026" name="Picture 2" descr="C:\Users\wattsst\AppData\Local\Microsoft\Windows\Temporary Internet Files\Content.IE5\I81WO4AD\MC900411366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19200"/>
            <a:ext cx="1327428" cy="1066800"/>
          </a:xfrm>
          <a:prstGeom prst="rect">
            <a:avLst/>
          </a:prstGeom>
          <a:noFill/>
        </p:spPr>
      </p:pic>
      <p:pic>
        <p:nvPicPr>
          <p:cNvPr id="1027" name="Picture 3" descr="C:\Users\wattsst\AppData\Local\Microsoft\Windows\Temporary Internet Files\Content.IE5\B9MX3V6B\MC9001047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371600"/>
            <a:ext cx="1280770" cy="1269150"/>
          </a:xfrm>
          <a:prstGeom prst="rect">
            <a:avLst/>
          </a:prstGeom>
          <a:noFill/>
        </p:spPr>
      </p:pic>
      <p:pic>
        <p:nvPicPr>
          <p:cNvPr id="1028" name="Picture 4" descr="C:\Users\wattsst\AppData\Local\Microsoft\Windows\Temporary Internet Files\Content.IE5\QN4DSE0E\MC90019657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667000"/>
            <a:ext cx="1609344" cy="1811426"/>
          </a:xfrm>
          <a:prstGeom prst="rect">
            <a:avLst/>
          </a:prstGeom>
          <a:noFill/>
        </p:spPr>
      </p:pic>
      <p:pic>
        <p:nvPicPr>
          <p:cNvPr id="1029" name="Picture 5" descr="C:\Users\wattsst\AppData\Local\Microsoft\Windows\Temporary Internet Files\Content.IE5\B9MX3V6B\MM900395692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4267200"/>
            <a:ext cx="1524000" cy="1143000"/>
          </a:xfrm>
          <a:prstGeom prst="rect">
            <a:avLst/>
          </a:prstGeom>
          <a:noFill/>
        </p:spPr>
      </p:pic>
      <p:pic>
        <p:nvPicPr>
          <p:cNvPr id="1030" name="Picture 6" descr="C:\Users\wattsst\AppData\Local\Microsoft\Windows\Temporary Internet Files\Content.IE5\QN4DSE0E\MC90005453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3048000"/>
            <a:ext cx="1147572" cy="1078816"/>
          </a:xfrm>
          <a:prstGeom prst="rect">
            <a:avLst/>
          </a:prstGeom>
          <a:noFill/>
        </p:spPr>
      </p:pic>
      <p:pic>
        <p:nvPicPr>
          <p:cNvPr id="4" name="Picture 2" descr="C:\Users\wattsst\AppData\Local\Microsoft\Windows\Temporary Internet Files\Content.IE5\QN4DSE0E\MC90005932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5029200"/>
            <a:ext cx="1869034" cy="1258214"/>
          </a:xfrm>
          <a:prstGeom prst="rect">
            <a:avLst/>
          </a:prstGeom>
          <a:noFill/>
        </p:spPr>
      </p:pic>
      <p:pic>
        <p:nvPicPr>
          <p:cNvPr id="5" name="Picture 3" descr="C:\Users\wattsst\AppData\Local\Microsoft\Windows\Temporary Internet Files\Content.IE5\CWLQGLLN\MC900412642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5867400"/>
            <a:ext cx="1427430" cy="795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Causes of the Financial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8915400" cy="3124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/>
              <a:t>Cause #2: </a:t>
            </a:r>
            <a:r>
              <a:rPr lang="en-US" b="1" u="sng" dirty="0" smtClean="0">
                <a:solidFill>
                  <a:schemeClr val="bg1"/>
                </a:solidFill>
              </a:rPr>
              <a:t>Debt &amp; overspending</a:t>
            </a:r>
          </a:p>
          <a:p>
            <a:r>
              <a:rPr lang="en-US" sz="2000" dirty="0" smtClean="0"/>
              <a:t>Wars of Louis XV (War of Austrian Succession &amp; 7 Years’ War). </a:t>
            </a:r>
            <a:r>
              <a:rPr lang="en-US" sz="2000" dirty="0" smtClean="0">
                <a:solidFill>
                  <a:schemeClr val="bg1"/>
                </a:solidFill>
              </a:rPr>
              <a:t>Borrowed </a:t>
            </a:r>
            <a:r>
              <a:rPr lang="en-US" sz="2000" dirty="0" smtClean="0"/>
              <a:t>heavily.</a:t>
            </a:r>
          </a:p>
          <a:p>
            <a:pPr lvl="1"/>
            <a:r>
              <a:rPr lang="en-US" sz="2000" dirty="0" smtClean="0"/>
              <a:t>“It will survive my time. After me, the deluge”</a:t>
            </a:r>
          </a:p>
          <a:p>
            <a:r>
              <a:rPr lang="en-US" sz="2000" dirty="0" smtClean="0"/>
              <a:t>Lavish spending by Louis XVI</a:t>
            </a:r>
          </a:p>
          <a:p>
            <a:pPr lvl="1"/>
            <a:r>
              <a:rPr lang="en-US" sz="2000" dirty="0" smtClean="0"/>
              <a:t>Aid to </a:t>
            </a:r>
            <a:r>
              <a:rPr lang="en-US" sz="2000" dirty="0" smtClean="0">
                <a:solidFill>
                  <a:schemeClr val="bg1"/>
                </a:solidFill>
              </a:rPr>
              <a:t>American colonists </a:t>
            </a:r>
            <a:r>
              <a:rPr lang="en-US" sz="2000" dirty="0" smtClean="0"/>
              <a:t>during Revolution</a:t>
            </a:r>
          </a:p>
          <a:p>
            <a:pPr lvl="1"/>
            <a:r>
              <a:rPr lang="en-US" sz="2000" dirty="0" smtClean="0"/>
              <a:t>Palace of Versailles an example of the king’s extravagance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10,000</a:t>
            </a:r>
            <a:r>
              <a:rPr lang="en-US" dirty="0" smtClean="0"/>
              <a:t> people lived &amp; worked at the Palace</a:t>
            </a:r>
          </a:p>
          <a:p>
            <a:pPr lvl="2"/>
            <a:r>
              <a:rPr lang="en-US" dirty="0" smtClean="0"/>
              <a:t>250 acres of gardens &amp; 1,400 fountains</a:t>
            </a:r>
          </a:p>
          <a:p>
            <a:pPr lvl="2"/>
            <a:r>
              <a:rPr lang="en-US" dirty="0" smtClean="0"/>
              <a:t>Each year dozens of parties, balls, and state dinners with exotic food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4572000"/>
            <a:ext cx="9144000" cy="22860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2050" name="Picture 2" descr="File:Palace of Versaill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0"/>
            <a:ext cx="756285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Causes of the Financial Crisis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 smtClean="0"/>
              <a:t>Cause #3: Famine, starvation &amp; rising bread prices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Population</a:t>
            </a:r>
            <a:r>
              <a:rPr lang="en-US" sz="2400" dirty="0" smtClean="0"/>
              <a:t> grew but food production did not.</a:t>
            </a:r>
          </a:p>
          <a:p>
            <a:r>
              <a:rPr lang="en-US" sz="2400" dirty="0" smtClean="0"/>
              <a:t>Price of bread increased by </a:t>
            </a:r>
            <a:r>
              <a:rPr lang="en-US" sz="2400" dirty="0" smtClean="0">
                <a:solidFill>
                  <a:srgbClr val="C00000"/>
                </a:solidFill>
              </a:rPr>
              <a:t>50</a:t>
            </a:r>
            <a:r>
              <a:rPr lang="en-US" sz="2400" dirty="0" smtClean="0"/>
              <a:t>%</a:t>
            </a:r>
          </a:p>
          <a:p>
            <a:r>
              <a:rPr lang="en-US" sz="2400" dirty="0" smtClean="0"/>
              <a:t>Lower class cannot afford food plus all the taxes they had to pay—thousands die of starvation or malnutrition.</a:t>
            </a:r>
          </a:p>
          <a:p>
            <a:pPr>
              <a:buNone/>
            </a:pPr>
            <a:r>
              <a:rPr lang="en-US" sz="2400" b="1" u="sng" dirty="0" smtClean="0"/>
              <a:t>Cause #4: Influence of the </a:t>
            </a:r>
            <a:r>
              <a:rPr lang="en-US" sz="2400" b="1" u="sng" dirty="0" smtClean="0">
                <a:solidFill>
                  <a:srgbClr val="C00000"/>
                </a:solidFill>
              </a:rPr>
              <a:t>Enlightenment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Opposition to absolute monarchy &amp; </a:t>
            </a:r>
            <a:r>
              <a:rPr lang="en-US" sz="2400" dirty="0" smtClean="0">
                <a:solidFill>
                  <a:srgbClr val="C00000"/>
                </a:solidFill>
              </a:rPr>
              <a:t>privileges</a:t>
            </a:r>
            <a:r>
              <a:rPr lang="en-US" sz="2400" dirty="0" smtClean="0"/>
              <a:t> of the nobles</a:t>
            </a:r>
          </a:p>
          <a:p>
            <a:r>
              <a:rPr lang="en-US" sz="2400" dirty="0" smtClean="0"/>
              <a:t>Resentment of </a:t>
            </a:r>
            <a:r>
              <a:rPr lang="en-US" sz="2400" dirty="0" smtClean="0">
                <a:solidFill>
                  <a:srgbClr val="C00000"/>
                </a:solidFill>
              </a:rPr>
              <a:t>corrupt</a:t>
            </a:r>
            <a:r>
              <a:rPr lang="en-US" sz="2400" dirty="0" smtClean="0"/>
              <a:t> French Catholic church</a:t>
            </a:r>
          </a:p>
          <a:p>
            <a:r>
              <a:rPr lang="en-US" sz="2400" dirty="0" smtClean="0"/>
              <a:t>Desire for rights, freedom, and equality</a:t>
            </a:r>
          </a:p>
        </p:txBody>
      </p:sp>
      <p:pic>
        <p:nvPicPr>
          <p:cNvPr id="17410" name="Picture 2" descr="C:\Users\wattsst\AppData\Local\Microsoft\Windows\Temporary Internet Files\Content.IE5\CWLQGLLN\MC90023379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990600"/>
            <a:ext cx="2246768" cy="2043065"/>
          </a:xfrm>
          <a:prstGeom prst="rect">
            <a:avLst/>
          </a:prstGeom>
          <a:noFill/>
        </p:spPr>
      </p:pic>
      <p:pic>
        <p:nvPicPr>
          <p:cNvPr id="17411" name="Picture 3" descr="C:\Users\wattsst\AppData\Local\Microsoft\Windows\Temporary Internet Files\Content.IE5\QN4DSE0E\MC90029350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105400"/>
            <a:ext cx="1788566" cy="1331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Estates General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6400" cy="4525963"/>
          </a:xfrm>
        </p:spPr>
        <p:txBody>
          <a:bodyPr>
            <a:noAutofit/>
          </a:bodyPr>
          <a:lstStyle/>
          <a:p>
            <a:r>
              <a:rPr lang="en-US" sz="2000" smtClean="0"/>
              <a:t>Louis </a:t>
            </a:r>
            <a:r>
              <a:rPr lang="en-US" sz="2000" smtClean="0"/>
              <a:t>XVI </a:t>
            </a:r>
            <a:r>
              <a:rPr lang="en-US" sz="2000" dirty="0" smtClean="0"/>
              <a:t>called a meeting of the Estates General for 1789 to get approval for new taxes. Why?</a:t>
            </a:r>
          </a:p>
          <a:p>
            <a:pPr lvl="1"/>
            <a:r>
              <a:rPr lang="en-US" sz="2000" dirty="0" smtClean="0"/>
              <a:t>Louis tried raising taxes on his own, but the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&amp;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Estates refused to pay them, so he’s trying to get their </a:t>
            </a:r>
            <a:r>
              <a:rPr lang="en-US" sz="2000" dirty="0" smtClean="0">
                <a:solidFill>
                  <a:schemeClr val="bg1"/>
                </a:solidFill>
              </a:rPr>
              <a:t>cooperation</a:t>
            </a:r>
          </a:p>
          <a:p>
            <a:r>
              <a:rPr lang="en-US" sz="2000" dirty="0" smtClean="0"/>
              <a:t>The Estates General had been used last in 1614.</a:t>
            </a:r>
          </a:p>
          <a:p>
            <a:r>
              <a:rPr lang="en-US" sz="2000" dirty="0" smtClean="0"/>
              <a:t>Each of the 3 Estates had representatives at the meeting, with the members of the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Estate outnumbering to other 2 Estates </a:t>
            </a:r>
            <a:r>
              <a:rPr lang="en-US" sz="2000" dirty="0" smtClean="0">
                <a:solidFill>
                  <a:schemeClr val="bg1"/>
                </a:solidFill>
              </a:rPr>
              <a:t>combined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However, traditionally at the meeting, each </a:t>
            </a:r>
            <a:r>
              <a:rPr lang="en-US" sz="2000" u="sng" dirty="0" smtClean="0">
                <a:solidFill>
                  <a:schemeClr val="bg1"/>
                </a:solidFill>
              </a:rPr>
              <a:t>Estate</a:t>
            </a:r>
            <a:r>
              <a:rPr lang="en-US" sz="2000" dirty="0" smtClean="0"/>
              <a:t> gets  1 vote (1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&amp;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Estate v.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Estate)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95400"/>
            <a:ext cx="2667000" cy="2057400"/>
          </a:xfrm>
          <a:solidFill>
            <a:schemeClr val="bg2">
              <a:lumMod val="5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Would you like to stick it to the French people?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YES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34200" y="24384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34200" y="38862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chnm.gmu.edu/revolution/searchimages/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400424"/>
            <a:ext cx="2924175" cy="345757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934200" y="30480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Directions for the Estates General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Decide if you want to vote by </a:t>
            </a:r>
            <a:r>
              <a:rPr lang="en-US" u="sng" dirty="0" smtClean="0"/>
              <a:t>individual</a:t>
            </a:r>
            <a:r>
              <a:rPr lang="en-US" dirty="0" smtClean="0"/>
              <a:t> or by </a:t>
            </a:r>
            <a:r>
              <a:rPr lang="en-US" u="sng" dirty="0" smtClean="0"/>
              <a:t>Estate</a:t>
            </a:r>
            <a:r>
              <a:rPr lang="en-US" dirty="0" smtClean="0"/>
              <a:t> at the meeting (which would benefit you?)</a:t>
            </a:r>
          </a:p>
          <a:p>
            <a:r>
              <a:rPr lang="en-US" dirty="0" smtClean="0"/>
              <a:t>Create a proposal to present to the king—how would you solve the financial crisis? What needs changed about the current system?</a:t>
            </a:r>
          </a:p>
          <a:p>
            <a:r>
              <a:rPr lang="en-US" dirty="0" smtClean="0"/>
              <a:t>Create a banner with the name of your Estate, what types of people belong to your Estate, and some visuals to represent ideas from your proposal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Tennis Court Oath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b="1" dirty="0" smtClean="0"/>
              <a:t>“We, the National Assembly of the citizens of France, promise to remain unified until we have written a Constitution”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5 Stages of the French Revolution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u="sng" dirty="0" smtClean="0"/>
              <a:t>Stage 1: The National Assembly</a:t>
            </a:r>
            <a:r>
              <a:rPr lang="en-US" dirty="0" smtClean="0"/>
              <a:t> (1789-1791)</a:t>
            </a:r>
          </a:p>
          <a:p>
            <a:pPr lvl="1"/>
            <a:r>
              <a:rPr lang="en-US" dirty="0" smtClean="0"/>
              <a:t>Creation of a parliament; Writing of Constitution</a:t>
            </a:r>
          </a:p>
          <a:p>
            <a:r>
              <a:rPr lang="en-US" b="1" u="sng" dirty="0" smtClean="0"/>
              <a:t>Stage 2: The Legislative Assembly and War</a:t>
            </a:r>
            <a:r>
              <a:rPr lang="en-US" dirty="0" smtClean="0"/>
              <a:t> (1791-1792)</a:t>
            </a:r>
          </a:p>
          <a:p>
            <a:pPr lvl="1"/>
            <a:r>
              <a:rPr lang="en-US" dirty="0" smtClean="0"/>
              <a:t>War between King Louis supporters and citizens’ army; King arrested</a:t>
            </a:r>
          </a:p>
          <a:p>
            <a:pPr lvl="1"/>
            <a:r>
              <a:rPr lang="en-US" dirty="0" smtClean="0"/>
              <a:t>Other countries get involved</a:t>
            </a:r>
          </a:p>
          <a:p>
            <a:r>
              <a:rPr lang="en-US" b="1" u="sng" dirty="0" smtClean="0"/>
              <a:t>Stage 3: The National Convention and the Reign of Terror </a:t>
            </a:r>
            <a:r>
              <a:rPr lang="en-US" dirty="0" smtClean="0"/>
              <a:t> (1792-1795)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Constitution written, creates a republic</a:t>
            </a:r>
          </a:p>
          <a:p>
            <a:pPr lvl="1"/>
            <a:r>
              <a:rPr lang="en-US" dirty="0" smtClean="0"/>
              <a:t>Revolution turns radical; Executions galore, starting with Louis!</a:t>
            </a:r>
          </a:p>
          <a:p>
            <a:r>
              <a:rPr lang="en-US" b="1" u="sng" dirty="0" smtClean="0"/>
              <a:t>Stage 4: The Directory</a:t>
            </a:r>
            <a:r>
              <a:rPr lang="en-US" dirty="0" smtClean="0"/>
              <a:t> (1795-1799)</a:t>
            </a:r>
          </a:p>
          <a:p>
            <a:pPr lvl="1"/>
            <a:r>
              <a:rPr lang="en-US" dirty="0" smtClean="0"/>
              <a:t>Constitution #3 creates a panel of 5 executives; corrupt</a:t>
            </a:r>
          </a:p>
          <a:p>
            <a:r>
              <a:rPr lang="en-US" b="1" u="sng" dirty="0" smtClean="0"/>
              <a:t>Stage 5: The Dictatorship of Napoleon</a:t>
            </a:r>
            <a:r>
              <a:rPr lang="en-US" dirty="0" smtClean="0"/>
              <a:t> (1799-1815)</a:t>
            </a:r>
            <a:endParaRPr lang="en-US" b="1" u="sng" dirty="0" smtClean="0"/>
          </a:p>
          <a:p>
            <a:pPr lvl="1"/>
            <a:r>
              <a:rPr lang="en-US" dirty="0" smtClean="0"/>
              <a:t>Military coup </a:t>
            </a:r>
            <a:r>
              <a:rPr lang="en-US" dirty="0" err="1" smtClean="0"/>
              <a:t>d’etat</a:t>
            </a:r>
            <a:r>
              <a:rPr lang="en-US" dirty="0" smtClean="0"/>
              <a:t>, led by Napoleon</a:t>
            </a:r>
          </a:p>
          <a:p>
            <a:pPr lvl="1"/>
            <a:r>
              <a:rPr lang="en-US" dirty="0" smtClean="0"/>
              <a:t>War with Europe; creation of French Empire</a:t>
            </a:r>
          </a:p>
          <a:p>
            <a:pPr lvl="1"/>
            <a:r>
              <a:rPr lang="en-US" dirty="0" smtClean="0"/>
              <a:t>End with defeat of Napoleon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>
                <a:hlinkClick r:id="rId2"/>
              </a:rPr>
              <a:t>http://www.history.com/topics/napoleon/videos#the-french-revolution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1462</Words>
  <Application>Microsoft Office PowerPoint</Application>
  <PresentationFormat>On-screen Show (4:3)</PresentationFormat>
  <Paragraphs>134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FRENCH REVOLUTION</vt:lpstr>
      <vt:lpstr>French Society = The Estates</vt:lpstr>
      <vt:lpstr>Causes of the Financial Crisis</vt:lpstr>
      <vt:lpstr>Causes of the Financial Crisis</vt:lpstr>
      <vt:lpstr>Causes of the Financial Crisis</vt:lpstr>
      <vt:lpstr>The Estates General</vt:lpstr>
      <vt:lpstr>Directions for the Estates General</vt:lpstr>
      <vt:lpstr>The Tennis Court Oath</vt:lpstr>
      <vt:lpstr>The 5 Stages of the French Revolution</vt:lpstr>
      <vt:lpstr>THE RISE &amp; FALL OF NAPOLEON </vt:lpstr>
      <vt:lpstr>BACKGROUND</vt:lpstr>
      <vt:lpstr>COUP D’ETAT</vt:lpstr>
      <vt:lpstr>EXPANDING POWER</vt:lpstr>
      <vt:lpstr>NAPOLEONIC CODE</vt:lpstr>
      <vt:lpstr>NAPOLEONIC WARS</vt:lpstr>
      <vt:lpstr>NAPOLEON’S DOWNFALL: RUSSIA</vt:lpstr>
      <vt:lpstr>THE (first) FINAL DEFEAT OF NAPOLEON</vt:lpstr>
      <vt:lpstr>FRENCH GOVERNMENT AFTER NAPOLEON</vt:lpstr>
      <vt:lpstr>NAPOLEON RETURNS!!!</vt:lpstr>
      <vt:lpstr>THE HUNDRED DAYS and THE BATTLE OF WATERLOO</vt:lpstr>
      <vt:lpstr>IMPRISONMENT, EXILE &amp; DEATH</vt:lpstr>
    </vt:vector>
  </TitlesOfParts>
  <Company>Hilliard City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FRENCH REVOLUTION</dc:title>
  <dc:creator>Windows User</dc:creator>
  <cp:lastModifiedBy>Windows User</cp:lastModifiedBy>
  <cp:revision>65</cp:revision>
  <dcterms:created xsi:type="dcterms:W3CDTF">2010-10-04T13:48:21Z</dcterms:created>
  <dcterms:modified xsi:type="dcterms:W3CDTF">2013-09-19T12:01:55Z</dcterms:modified>
</cp:coreProperties>
</file>