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93" r:id="rId4"/>
    <p:sldId id="294" r:id="rId5"/>
    <p:sldId id="295" r:id="rId6"/>
    <p:sldId id="296" r:id="rId7"/>
    <p:sldId id="297" r:id="rId8"/>
    <p:sldId id="298" r:id="rId9"/>
    <p:sldId id="278" r:id="rId10"/>
    <p:sldId id="258" r:id="rId11"/>
    <p:sldId id="260" r:id="rId12"/>
    <p:sldId id="281" r:id="rId13"/>
    <p:sldId id="283" r:id="rId14"/>
    <p:sldId id="284" r:id="rId15"/>
    <p:sldId id="270" r:id="rId16"/>
    <p:sldId id="271" r:id="rId17"/>
    <p:sldId id="272" r:id="rId18"/>
    <p:sldId id="273" r:id="rId19"/>
    <p:sldId id="274" r:id="rId20"/>
    <p:sldId id="275" r:id="rId21"/>
    <p:sldId id="277" r:id="rId22"/>
    <p:sldId id="261" r:id="rId23"/>
    <p:sldId id="262" r:id="rId24"/>
    <p:sldId id="264" r:id="rId25"/>
    <p:sldId id="263" r:id="rId26"/>
    <p:sldId id="265" r:id="rId27"/>
    <p:sldId id="282" r:id="rId28"/>
    <p:sldId id="280" r:id="rId29"/>
    <p:sldId id="301" r:id="rId30"/>
    <p:sldId id="267" r:id="rId31"/>
    <p:sldId id="285" r:id="rId32"/>
    <p:sldId id="286" r:id="rId33"/>
    <p:sldId id="287" r:id="rId34"/>
    <p:sldId id="302" r:id="rId35"/>
    <p:sldId id="303" r:id="rId36"/>
    <p:sldId id="288" r:id="rId37"/>
    <p:sldId id="304" r:id="rId38"/>
    <p:sldId id="305" r:id="rId39"/>
    <p:sldId id="306" r:id="rId40"/>
    <p:sldId id="299" r:id="rId41"/>
    <p:sldId id="300" r:id="rId42"/>
    <p:sldId id="289" r:id="rId43"/>
    <p:sldId id="290" r:id="rId44"/>
    <p:sldId id="291" r:id="rId45"/>
    <p:sldId id="29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77EA226-1676-4EF3-B488-8458BC4397B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A226-1676-4EF3-B488-8458BC4397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A226-1676-4EF3-B488-8458BC4397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A226-1676-4EF3-B488-8458BC4397B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77EA226-1676-4EF3-B488-8458BC4397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EA226-1676-4EF3-B488-8458BC4397B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EA226-1676-4EF3-B488-8458BC4397B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EA226-1676-4EF3-B488-8458BC4397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EA226-1676-4EF3-B488-8458BC4397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EA226-1676-4EF3-B488-8458BC4397B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F9F0CC-B51E-4049-9E07-A89AECC1F160}" type="datetimeFigureOut">
              <a:rPr lang="en-US" smtClean="0"/>
              <a:pPr/>
              <a:t>11/14/2013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77EA226-1676-4EF3-B488-8458BC4397B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9F0CC-B51E-4049-9E07-A89AECC1F160}" type="datetimeFigureOut">
              <a:rPr lang="en-US" smtClean="0"/>
              <a:pPr/>
              <a:t>11/14/2013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77EA226-1676-4EF3-B488-8458BC4397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istory.com/topics/battle-of-the-somme/media"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istory.com/videos/trench-warfa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istory.com/videos/causes-of-world-war-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history.com/topics/world-war-i/video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suite101.com/2162874_com_sinkingoft.jpg" TargetMode="External"/><Relationship Id="rId2" Type="http://schemas.openxmlformats.org/officeDocument/2006/relationships/hyperlink" Target="http://www.history.com/videos/causes-of-world-war-i"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upload.wikimedia.org/wikipedia/commons/e/e1/Lusitania_warning.jpg" TargetMode="Externa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history.com/topics/battle-of-the-somme/media"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hyperlink" Target="http://en.wikipedia.org/wiki/File:Lenin.jpg" TargetMode="External"/><Relationship Id="rId5" Type="http://schemas.openxmlformats.org/officeDocument/2006/relationships/image" Target="../media/image38.jpeg"/><Relationship Id="rId4" Type="http://schemas.openxmlformats.org/officeDocument/2006/relationships/hyperlink" Target="http://en.wikipedia.org/wiki/File:Thomas_Woodrow_Wilson,_Harris_&amp;_Ewing_bw_photo_portrait,_1919.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upload.wikimedia.org/wikipedia/commons/d/df/American_troops_in_Vladivostok_1918_HD-SN-99-02013.JPEG"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pbs.org/greatwar/resources/casdeath_pop.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history.com/videos/treaty-of-versailles-end-world-war-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44.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smtClean="0"/>
              <a:t>WWI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in Europe</a:t>
            </a:r>
            <a:endParaRPr lang="en-US" dirty="0"/>
          </a:p>
        </p:txBody>
      </p:sp>
      <p:sp>
        <p:nvSpPr>
          <p:cNvPr id="3" name="Content Placeholder 2"/>
          <p:cNvSpPr>
            <a:spLocks noGrp="1"/>
          </p:cNvSpPr>
          <p:nvPr>
            <p:ph sz="quarter" idx="1"/>
          </p:nvPr>
        </p:nvSpPr>
        <p:spPr>
          <a:xfrm>
            <a:off x="152400" y="1447800"/>
            <a:ext cx="4495800" cy="4572000"/>
          </a:xfrm>
        </p:spPr>
        <p:txBody>
          <a:bodyPr>
            <a:normAutofit fontScale="92500" lnSpcReduction="10000"/>
          </a:bodyPr>
          <a:lstStyle/>
          <a:p>
            <a:r>
              <a:rPr lang="en-US" sz="2800" b="1" u="sng" dirty="0" smtClean="0">
                <a:solidFill>
                  <a:srgbClr val="C00000"/>
                </a:solidFill>
              </a:rPr>
              <a:t>Belligerents</a:t>
            </a:r>
            <a:r>
              <a:rPr lang="en-US" sz="2800" b="1" dirty="0" smtClean="0"/>
              <a:t> =</a:t>
            </a:r>
            <a:r>
              <a:rPr lang="en-US" sz="2800" dirty="0" smtClean="0">
                <a:sym typeface="Wingdings" pitchFamily="2" charset="2"/>
              </a:rPr>
              <a:t> Warring nations</a:t>
            </a:r>
          </a:p>
          <a:p>
            <a:pPr lvl="1"/>
            <a:r>
              <a:rPr lang="en-US" sz="2800" dirty="0" smtClean="0">
                <a:solidFill>
                  <a:srgbClr val="0070C0"/>
                </a:solidFill>
                <a:sym typeface="Wingdings" pitchFamily="2" charset="2"/>
              </a:rPr>
              <a:t>July 28 1914: A/H  Serbia</a:t>
            </a:r>
          </a:p>
          <a:p>
            <a:pPr lvl="1"/>
            <a:r>
              <a:rPr lang="en-US" sz="2800" dirty="0" smtClean="0">
                <a:sym typeface="Wingdings" pitchFamily="2" charset="2"/>
              </a:rPr>
              <a:t>Aug. 1 1914:Germany  Russia</a:t>
            </a:r>
          </a:p>
          <a:p>
            <a:pPr lvl="1"/>
            <a:r>
              <a:rPr lang="en-US" sz="2800" dirty="0" smtClean="0">
                <a:sym typeface="Wingdings" pitchFamily="2" charset="2"/>
              </a:rPr>
              <a:t>Aug. 3 1914: Germany  France </a:t>
            </a:r>
          </a:p>
          <a:p>
            <a:pPr lvl="1"/>
            <a:r>
              <a:rPr lang="en-US" sz="2800" dirty="0" smtClean="0">
                <a:sym typeface="Wingdings" pitchFamily="2" charset="2"/>
              </a:rPr>
              <a:t>Aug. 4 1914: G.B.  Germany </a:t>
            </a:r>
          </a:p>
          <a:p>
            <a:r>
              <a:rPr lang="en-US" sz="2800" b="1" u="sng" dirty="0" smtClean="0">
                <a:sym typeface="Wingdings" pitchFamily="2" charset="2"/>
              </a:rPr>
              <a:t>Japan</a:t>
            </a:r>
            <a:r>
              <a:rPr lang="en-US" sz="2800" dirty="0" smtClean="0">
                <a:sym typeface="Wingdings" pitchFamily="2" charset="2"/>
              </a:rPr>
              <a:t> joined Allies in August</a:t>
            </a:r>
          </a:p>
          <a:p>
            <a:r>
              <a:rPr lang="en-US" sz="2800" dirty="0" smtClean="0">
                <a:sym typeface="Wingdings" pitchFamily="2" charset="2"/>
              </a:rPr>
              <a:t>Ottoman Empire joined Central Powers in October 1914</a:t>
            </a:r>
          </a:p>
          <a:p>
            <a:r>
              <a:rPr lang="en-US" sz="2800" b="1" u="sng" dirty="0" smtClean="0">
                <a:sym typeface="Wingdings" pitchFamily="2" charset="2"/>
              </a:rPr>
              <a:t>Italy</a:t>
            </a:r>
            <a:r>
              <a:rPr lang="en-US" sz="2800" dirty="0" smtClean="0">
                <a:sym typeface="Wingdings" pitchFamily="2" charset="2"/>
              </a:rPr>
              <a:t> joined  Allies in May 1915 </a:t>
            </a:r>
          </a:p>
          <a:p>
            <a:pPr lvl="1">
              <a:buNone/>
            </a:pPr>
            <a:endParaRPr lang="en-US" b="1" dirty="0"/>
          </a:p>
        </p:txBody>
      </p:sp>
      <p:pic>
        <p:nvPicPr>
          <p:cNvPr id="1026" name="Picture 2" descr="http://www.virginiawestern.edu/faculty/vwhansd/his112/Images/map_WWI.gif"/>
          <p:cNvPicPr>
            <a:picLocks noChangeAspect="1" noChangeArrowheads="1"/>
          </p:cNvPicPr>
          <p:nvPr/>
        </p:nvPicPr>
        <p:blipFill>
          <a:blip r:embed="rId2" cstate="print"/>
          <a:srcRect/>
          <a:stretch>
            <a:fillRect/>
          </a:stretch>
        </p:blipFill>
        <p:spPr bwMode="auto">
          <a:xfrm>
            <a:off x="4572000" y="1447800"/>
            <a:ext cx="4282545" cy="510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Sides</a:t>
            </a:r>
            <a:endParaRPr lang="en-US" dirty="0"/>
          </a:p>
        </p:txBody>
      </p:sp>
      <p:sp>
        <p:nvSpPr>
          <p:cNvPr id="3" name="Text Placeholder 2"/>
          <p:cNvSpPr>
            <a:spLocks noGrp="1"/>
          </p:cNvSpPr>
          <p:nvPr>
            <p:ph type="body" idx="1"/>
          </p:nvPr>
        </p:nvSpPr>
        <p:spPr/>
        <p:txBody>
          <a:bodyPr/>
          <a:lstStyle/>
          <a:p>
            <a:pPr algn="ctr"/>
            <a:r>
              <a:rPr lang="en-US" u="sng" dirty="0" smtClean="0"/>
              <a:t>Central Powers</a:t>
            </a:r>
            <a:endParaRPr lang="en-US" u="sng" dirty="0"/>
          </a:p>
        </p:txBody>
      </p:sp>
      <p:sp>
        <p:nvSpPr>
          <p:cNvPr id="4" name="Text Placeholder 3"/>
          <p:cNvSpPr>
            <a:spLocks noGrp="1"/>
          </p:cNvSpPr>
          <p:nvPr>
            <p:ph type="body" sz="half" idx="3"/>
          </p:nvPr>
        </p:nvSpPr>
        <p:spPr/>
        <p:txBody>
          <a:bodyPr/>
          <a:lstStyle/>
          <a:p>
            <a:pPr algn="ctr"/>
            <a:r>
              <a:rPr lang="en-US" u="sng" dirty="0" smtClean="0"/>
              <a:t>Allied Powers</a:t>
            </a:r>
            <a:endParaRPr lang="en-US" u="sng" dirty="0"/>
          </a:p>
        </p:txBody>
      </p:sp>
      <p:sp>
        <p:nvSpPr>
          <p:cNvPr id="5" name="Content Placeholder 4"/>
          <p:cNvSpPr>
            <a:spLocks noGrp="1"/>
          </p:cNvSpPr>
          <p:nvPr>
            <p:ph sz="half" idx="2"/>
          </p:nvPr>
        </p:nvSpPr>
        <p:spPr>
          <a:xfrm>
            <a:off x="914400" y="2247900"/>
            <a:ext cx="3733800" cy="2247900"/>
          </a:xfrm>
        </p:spPr>
        <p:txBody>
          <a:bodyPr/>
          <a:lstStyle/>
          <a:p>
            <a:r>
              <a:rPr lang="en-US" dirty="0" smtClean="0"/>
              <a:t>German Empire</a:t>
            </a:r>
          </a:p>
          <a:p>
            <a:r>
              <a:rPr lang="en-US" dirty="0" smtClean="0"/>
              <a:t>Austria-Hungary </a:t>
            </a:r>
          </a:p>
          <a:p>
            <a:r>
              <a:rPr lang="en-US" dirty="0" smtClean="0"/>
              <a:t>Ottoman Empire</a:t>
            </a:r>
          </a:p>
          <a:p>
            <a:r>
              <a:rPr lang="en-US" dirty="0" smtClean="0"/>
              <a:t>Bulgaria </a:t>
            </a:r>
            <a:endParaRPr lang="en-US" dirty="0"/>
          </a:p>
        </p:txBody>
      </p:sp>
      <p:sp>
        <p:nvSpPr>
          <p:cNvPr id="6" name="Content Placeholder 5"/>
          <p:cNvSpPr>
            <a:spLocks noGrp="1"/>
          </p:cNvSpPr>
          <p:nvPr>
            <p:ph sz="half" idx="4"/>
          </p:nvPr>
        </p:nvSpPr>
        <p:spPr/>
        <p:txBody>
          <a:bodyPr/>
          <a:lstStyle/>
          <a:p>
            <a:r>
              <a:rPr lang="en-US" dirty="0" smtClean="0"/>
              <a:t>Great Britain </a:t>
            </a:r>
          </a:p>
          <a:p>
            <a:r>
              <a:rPr lang="en-US" dirty="0" smtClean="0"/>
              <a:t>France</a:t>
            </a:r>
          </a:p>
          <a:p>
            <a:r>
              <a:rPr lang="en-US" dirty="0" smtClean="0"/>
              <a:t>Russia </a:t>
            </a:r>
            <a:r>
              <a:rPr lang="en-US" smtClean="0"/>
              <a:t>(until 1917)</a:t>
            </a:r>
            <a:endParaRPr lang="en-US" dirty="0" smtClean="0"/>
          </a:p>
          <a:p>
            <a:r>
              <a:rPr lang="en-US" dirty="0" smtClean="0"/>
              <a:t>Japan </a:t>
            </a:r>
          </a:p>
          <a:p>
            <a:r>
              <a:rPr lang="en-US" dirty="0" smtClean="0"/>
              <a:t>Italy (1915)</a:t>
            </a:r>
          </a:p>
          <a:p>
            <a:r>
              <a:rPr lang="en-US" dirty="0" smtClean="0"/>
              <a:t>US (1917)</a:t>
            </a:r>
            <a:endParaRPr lang="en-US" dirty="0"/>
          </a:p>
        </p:txBody>
      </p:sp>
      <p:sp>
        <p:nvSpPr>
          <p:cNvPr id="7" name="TextBox 6"/>
          <p:cNvSpPr txBox="1"/>
          <p:nvPr/>
        </p:nvSpPr>
        <p:spPr>
          <a:xfrm>
            <a:off x="685800" y="5029200"/>
            <a:ext cx="3886200" cy="923330"/>
          </a:xfrm>
          <a:prstGeom prst="rect">
            <a:avLst/>
          </a:prstGeom>
          <a:noFill/>
        </p:spPr>
        <p:txBody>
          <a:bodyPr wrap="square" rtlCol="0">
            <a:spAutoFit/>
          </a:bodyPr>
          <a:lstStyle/>
          <a:p>
            <a:r>
              <a:rPr lang="en-US" dirty="0" smtClean="0">
                <a:hlinkClick r:id="rId2"/>
              </a:rPr>
              <a:t>http://www.history.com/topics/battle-of-the-somme/media#wwi-firsts</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t>1914: War and Stalemate</a:t>
            </a:r>
            <a:endParaRPr lang="en-US" b="1" dirty="0"/>
          </a:p>
        </p:txBody>
      </p:sp>
      <p:sp>
        <p:nvSpPr>
          <p:cNvPr id="3" name="Content Placeholder 2"/>
          <p:cNvSpPr>
            <a:spLocks noGrp="1"/>
          </p:cNvSpPr>
          <p:nvPr>
            <p:ph sz="quarter" idx="1"/>
          </p:nvPr>
        </p:nvSpPr>
        <p:spPr>
          <a:xfrm>
            <a:off x="228600" y="914400"/>
            <a:ext cx="4800600" cy="457200"/>
          </a:xfrm>
        </p:spPr>
        <p:txBody>
          <a:bodyPr>
            <a:normAutofit/>
          </a:bodyPr>
          <a:lstStyle/>
          <a:p>
            <a:pPr>
              <a:buNone/>
            </a:pPr>
            <a:endParaRPr lang="en-US" sz="2000" dirty="0"/>
          </a:p>
        </p:txBody>
      </p:sp>
      <p:pic>
        <p:nvPicPr>
          <p:cNvPr id="33794" name="Picture 2" descr="Poison gas attack, Flanders, Belgium"/>
          <p:cNvPicPr>
            <a:picLocks noChangeAspect="1" noChangeArrowheads="1"/>
          </p:cNvPicPr>
          <p:nvPr/>
        </p:nvPicPr>
        <p:blipFill>
          <a:blip r:embed="rId2" cstate="print"/>
          <a:srcRect/>
          <a:stretch>
            <a:fillRect/>
          </a:stretch>
        </p:blipFill>
        <p:spPr bwMode="auto">
          <a:xfrm>
            <a:off x="5257800" y="914400"/>
            <a:ext cx="3048000" cy="2235202"/>
          </a:xfrm>
          <a:prstGeom prst="rect">
            <a:avLst/>
          </a:prstGeom>
          <a:noFill/>
        </p:spPr>
      </p:pic>
      <p:sp>
        <p:nvSpPr>
          <p:cNvPr id="5" name="TextBox 4"/>
          <p:cNvSpPr txBox="1"/>
          <p:nvPr/>
        </p:nvSpPr>
        <p:spPr>
          <a:xfrm>
            <a:off x="5257800" y="3276600"/>
            <a:ext cx="3048000" cy="523220"/>
          </a:xfrm>
          <a:prstGeom prst="rect">
            <a:avLst/>
          </a:prstGeom>
          <a:noFill/>
        </p:spPr>
        <p:txBody>
          <a:bodyPr wrap="square" rtlCol="0">
            <a:spAutoFit/>
          </a:bodyPr>
          <a:lstStyle/>
          <a:p>
            <a:r>
              <a:rPr lang="en-US" sz="1400" dirty="0" smtClean="0"/>
              <a:t>Poison gas attack on Flanders, Belgium. 1914, 1</a:t>
            </a:r>
            <a:r>
              <a:rPr lang="en-US" sz="1400" baseline="30000" dirty="0" smtClean="0"/>
              <a:t>st</a:t>
            </a:r>
            <a:r>
              <a:rPr lang="en-US" sz="1400" dirty="0" smtClean="0"/>
              <a:t> battle of WWI </a:t>
            </a:r>
            <a:endParaRPr lang="en-US" sz="1400" dirty="0"/>
          </a:p>
        </p:txBody>
      </p:sp>
      <p:sp>
        <p:nvSpPr>
          <p:cNvPr id="6" name="Rectangle 5"/>
          <p:cNvSpPr/>
          <p:nvPr/>
        </p:nvSpPr>
        <p:spPr>
          <a:xfrm>
            <a:off x="152401" y="914400"/>
            <a:ext cx="5105400" cy="584775"/>
          </a:xfrm>
          <a:prstGeom prst="rect">
            <a:avLst/>
          </a:prstGeom>
          <a:noFill/>
        </p:spPr>
        <p:txBody>
          <a:bodyPr wrap="square" lIns="91440" tIns="45720" rIns="91440" bIns="45720">
            <a:spAutoFit/>
          </a:bodyPr>
          <a:lstStyle/>
          <a:p>
            <a:pPr algn="ctr">
              <a:buNone/>
            </a:pPr>
            <a:r>
              <a:rPr lang="en-US"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“Paris for lunch, St. Petersburg for dinner”</a:t>
            </a:r>
          </a:p>
          <a:p>
            <a:pPr algn="ctr">
              <a:buNone/>
            </a:pPr>
            <a:r>
              <a:rPr lang="en-US"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Kaiser </a:t>
            </a:r>
            <a:r>
              <a:rPr lang="en-US" sz="1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Wilhem</a:t>
            </a:r>
            <a:r>
              <a:rPr lang="en-US"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II</a:t>
            </a:r>
            <a:endParaRPr lang="en-US"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228600" y="1447800"/>
            <a:ext cx="4800600" cy="2970044"/>
          </a:xfrm>
          <a:prstGeom prst="rect">
            <a:avLst/>
          </a:prstGeom>
          <a:noFill/>
        </p:spPr>
        <p:txBody>
          <a:bodyPr wrap="square" rtlCol="0">
            <a:spAutoFit/>
          </a:bodyPr>
          <a:lstStyle/>
          <a:p>
            <a:pPr>
              <a:buFont typeface="Arial" pitchFamily="34" charset="0"/>
              <a:buChar char="•"/>
            </a:pPr>
            <a:r>
              <a:rPr lang="en-US" sz="1700" dirty="0" smtClean="0"/>
              <a:t>Both sides believed the Great War would be over by Christmas, 1914</a:t>
            </a:r>
          </a:p>
          <a:p>
            <a:pPr>
              <a:buFont typeface="Arial" pitchFamily="34" charset="0"/>
              <a:buChar char="•"/>
            </a:pPr>
            <a:r>
              <a:rPr lang="en-US" sz="1700" dirty="0" smtClean="0"/>
              <a:t>Germany’s </a:t>
            </a:r>
            <a:r>
              <a:rPr lang="en-US" sz="1700" dirty="0" err="1" smtClean="0"/>
              <a:t>Schleiffen</a:t>
            </a:r>
            <a:r>
              <a:rPr lang="en-US" sz="1700" dirty="0" smtClean="0"/>
              <a:t> Plan called for attacking &amp; defeating </a:t>
            </a:r>
            <a:r>
              <a:rPr lang="en-US" sz="1700" b="1" u="sng" dirty="0" smtClean="0"/>
              <a:t>France</a:t>
            </a:r>
            <a:r>
              <a:rPr lang="en-US" sz="1700" dirty="0" smtClean="0"/>
              <a:t> before </a:t>
            </a:r>
            <a:r>
              <a:rPr lang="en-US" sz="1700" b="1" u="sng" dirty="0" smtClean="0"/>
              <a:t>Russia</a:t>
            </a:r>
            <a:r>
              <a:rPr lang="en-US" sz="1700" dirty="0" smtClean="0"/>
              <a:t> was even mobilized for war. </a:t>
            </a:r>
          </a:p>
          <a:p>
            <a:pPr>
              <a:buFont typeface="Arial" pitchFamily="34" charset="0"/>
              <a:buChar char="•"/>
            </a:pPr>
            <a:r>
              <a:rPr lang="en-US" sz="1700" dirty="0" smtClean="0"/>
              <a:t>Germany invades </a:t>
            </a:r>
            <a:r>
              <a:rPr lang="en-US" sz="1700" b="1" u="sng" dirty="0" smtClean="0"/>
              <a:t>Belgium</a:t>
            </a:r>
            <a:r>
              <a:rPr lang="en-US" sz="1700" dirty="0" smtClean="0"/>
              <a:t> to get to France—August 4, 1914. Belgian civilians shot at German soldiers; German military responds with first </a:t>
            </a:r>
            <a:r>
              <a:rPr lang="en-US" sz="1700" b="1" u="sng" dirty="0" smtClean="0"/>
              <a:t>poison gas </a:t>
            </a:r>
            <a:r>
              <a:rPr lang="en-US" sz="1700" dirty="0" smtClean="0"/>
              <a:t>attack.</a:t>
            </a:r>
          </a:p>
          <a:p>
            <a:pPr>
              <a:buFont typeface="Arial" pitchFamily="34" charset="0"/>
              <a:buChar char="•"/>
            </a:pPr>
            <a:r>
              <a:rPr lang="en-US" sz="1700" dirty="0" smtClean="0"/>
              <a:t>On the Eastern Front, Russia invaded Germany, hoping to catch them off guard. </a:t>
            </a:r>
          </a:p>
          <a:p>
            <a:pPr>
              <a:buFont typeface="Arial" pitchFamily="34" charset="0"/>
              <a:buChar char="•"/>
            </a:pPr>
            <a:r>
              <a:rPr lang="en-US" sz="1700" dirty="0" smtClean="0"/>
              <a:t>The Battle of </a:t>
            </a:r>
            <a:r>
              <a:rPr lang="en-US" sz="1700" b="1" u="sng" dirty="0" err="1" smtClean="0"/>
              <a:t>Tannenberg</a:t>
            </a:r>
            <a:r>
              <a:rPr lang="en-US" sz="1700" dirty="0" smtClean="0"/>
              <a:t> (Aug. 26-30) was disastrous for Russia</a:t>
            </a:r>
          </a:p>
        </p:txBody>
      </p:sp>
      <p:pic>
        <p:nvPicPr>
          <p:cNvPr id="33796" name="Picture 4" descr="'Whenever they had the chance they shot down German soldiers... There was little defense against this sort of warfare because the streets were full of civilians...' --Fritz Nagel, German Lieutenant passing through Belgium"/>
          <p:cNvPicPr>
            <a:picLocks noChangeAspect="1" noChangeArrowheads="1"/>
          </p:cNvPicPr>
          <p:nvPr/>
        </p:nvPicPr>
        <p:blipFill>
          <a:blip r:embed="rId3" cstate="print"/>
          <a:srcRect/>
          <a:stretch>
            <a:fillRect/>
          </a:stretch>
        </p:blipFill>
        <p:spPr bwMode="auto">
          <a:xfrm>
            <a:off x="5334000" y="3733800"/>
            <a:ext cx="2895600" cy="1987176"/>
          </a:xfrm>
          <a:prstGeom prst="rect">
            <a:avLst/>
          </a:prstGeom>
          <a:noFill/>
        </p:spPr>
      </p:pic>
      <p:sp>
        <p:nvSpPr>
          <p:cNvPr id="9" name="Rectangle 8"/>
          <p:cNvSpPr/>
          <p:nvPr/>
        </p:nvSpPr>
        <p:spPr>
          <a:xfrm>
            <a:off x="304800" y="4419600"/>
            <a:ext cx="4572000" cy="830997"/>
          </a:xfrm>
          <a:prstGeom prst="rect">
            <a:avLst/>
          </a:prstGeom>
        </p:spPr>
        <p:txBody>
          <a:bodyPr>
            <a:spAutoFit/>
          </a:bodyPr>
          <a:lstStyle/>
          <a:p>
            <a:r>
              <a:rPr lang="en-US" sz="1600" dirty="0" smtClean="0"/>
              <a:t>"The Russian commanders were trying to stop the German war machine simply by throwing at it a mountain of human bodies.”</a:t>
            </a:r>
            <a:endParaRPr lang="en-US" sz="1600" dirty="0"/>
          </a:p>
        </p:txBody>
      </p:sp>
      <p:sp>
        <p:nvSpPr>
          <p:cNvPr id="10" name="TextBox 9"/>
          <p:cNvSpPr txBox="1"/>
          <p:nvPr/>
        </p:nvSpPr>
        <p:spPr>
          <a:xfrm>
            <a:off x="304800" y="5334000"/>
            <a:ext cx="4495800" cy="1200329"/>
          </a:xfrm>
          <a:prstGeom prst="rect">
            <a:avLst/>
          </a:prstGeom>
          <a:noFill/>
        </p:spPr>
        <p:txBody>
          <a:bodyPr wrap="square" rtlCol="0">
            <a:spAutoFit/>
          </a:bodyPr>
          <a:lstStyle/>
          <a:p>
            <a:pPr lvl="1">
              <a:buFont typeface="Arial" pitchFamily="34" charset="0"/>
              <a:buChar char="•"/>
            </a:pPr>
            <a:r>
              <a:rPr lang="en-US" dirty="0" smtClean="0"/>
              <a:t>Interrupted German invasion of France, allowing British to arrive in time to help, but Russia lost as many as 250,000 troops at </a:t>
            </a:r>
            <a:r>
              <a:rPr lang="en-US" dirty="0" err="1" smtClean="0"/>
              <a:t>Tannenberg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t>Beginnings of Trench Warfare</a:t>
            </a:r>
            <a:endParaRPr lang="en-US" b="1" dirty="0"/>
          </a:p>
        </p:txBody>
      </p:sp>
      <p:sp>
        <p:nvSpPr>
          <p:cNvPr id="3" name="Content Placeholder 2"/>
          <p:cNvSpPr>
            <a:spLocks noGrp="1"/>
          </p:cNvSpPr>
          <p:nvPr>
            <p:ph sz="quarter" idx="1"/>
          </p:nvPr>
        </p:nvSpPr>
        <p:spPr>
          <a:xfrm>
            <a:off x="914400" y="1066800"/>
            <a:ext cx="3962400" cy="1676400"/>
          </a:xfrm>
        </p:spPr>
        <p:txBody>
          <a:bodyPr>
            <a:normAutofit fontScale="62500" lnSpcReduction="20000"/>
          </a:bodyPr>
          <a:lstStyle/>
          <a:p>
            <a:r>
              <a:rPr lang="en-US" sz="2700" dirty="0" smtClean="0"/>
              <a:t>When the British &amp; French stopped the German invasion at the Battle of the </a:t>
            </a:r>
            <a:r>
              <a:rPr lang="en-US" sz="2700" b="1" u="sng" dirty="0" smtClean="0"/>
              <a:t>Marne</a:t>
            </a:r>
            <a:r>
              <a:rPr lang="en-US" sz="2700" dirty="0" smtClean="0"/>
              <a:t> (Sept. 1914), the stalemate began.</a:t>
            </a:r>
          </a:p>
          <a:p>
            <a:r>
              <a:rPr lang="en-US" sz="2700" dirty="0" smtClean="0"/>
              <a:t>A line of trenches eventually stretched along the Western Front from the Alps to the English Channel.</a:t>
            </a:r>
          </a:p>
          <a:p>
            <a:r>
              <a:rPr lang="en-US" sz="1000" dirty="0" smtClean="0">
                <a:hlinkClick r:id="rId2"/>
              </a:rPr>
              <a:t>http://www.history.com/videos/trench-warfare#trench-warfare</a:t>
            </a:r>
            <a:endParaRPr lang="en-US" sz="1000" dirty="0" smtClean="0"/>
          </a:p>
          <a:p>
            <a:endParaRPr lang="en-US" sz="1000" dirty="0" smtClean="0"/>
          </a:p>
          <a:p>
            <a:pPr>
              <a:buNone/>
            </a:pPr>
            <a:endParaRPr lang="en-US" sz="2400" dirty="0" smtClean="0"/>
          </a:p>
        </p:txBody>
      </p:sp>
      <p:sp>
        <p:nvSpPr>
          <p:cNvPr id="4" name="TextBox 3"/>
          <p:cNvSpPr txBox="1"/>
          <p:nvPr/>
        </p:nvSpPr>
        <p:spPr>
          <a:xfrm>
            <a:off x="5105400" y="1066800"/>
            <a:ext cx="3657600" cy="4555093"/>
          </a:xfrm>
          <a:prstGeom prst="rect">
            <a:avLst/>
          </a:prstGeom>
          <a:noFill/>
        </p:spPr>
        <p:txBody>
          <a:bodyPr wrap="square" rtlCol="0">
            <a:spAutoFit/>
          </a:bodyPr>
          <a:lstStyle/>
          <a:p>
            <a:r>
              <a:rPr lang="en-US" sz="1600" b="1" dirty="0" smtClean="0"/>
              <a:t>I've a Little Wet Home in a Trench</a:t>
            </a:r>
            <a:r>
              <a:rPr lang="en-US" sz="1600" dirty="0" smtClean="0"/>
              <a:t/>
            </a:r>
            <a:br>
              <a:rPr lang="en-US" sz="1600" dirty="0" smtClean="0"/>
            </a:br>
            <a:r>
              <a:rPr lang="en-US" sz="1600" dirty="0" smtClean="0"/>
              <a:t> </a:t>
            </a:r>
            <a:br>
              <a:rPr lang="en-US" sz="1600" dirty="0" smtClean="0"/>
            </a:br>
            <a:r>
              <a:rPr lang="en-US" sz="1600" dirty="0" smtClean="0"/>
              <a:t>I've a little wet home in a trench</a:t>
            </a:r>
            <a:br>
              <a:rPr lang="en-US" sz="1600" dirty="0" smtClean="0"/>
            </a:br>
            <a:r>
              <a:rPr lang="en-US" sz="1600" dirty="0" smtClean="0"/>
              <a:t>Where the rainstorms continually drench,</a:t>
            </a:r>
            <a:br>
              <a:rPr lang="en-US" sz="1600" dirty="0" smtClean="0"/>
            </a:br>
            <a:r>
              <a:rPr lang="en-US" sz="1600" dirty="0" smtClean="0"/>
              <a:t>There's a dead cow close by</a:t>
            </a:r>
            <a:br>
              <a:rPr lang="en-US" sz="1600" dirty="0" smtClean="0"/>
            </a:br>
            <a:r>
              <a:rPr lang="en-US" sz="1600" dirty="0" smtClean="0"/>
              <a:t>With her feet in towards the sky</a:t>
            </a:r>
            <a:br>
              <a:rPr lang="en-US" sz="1600" dirty="0" smtClean="0"/>
            </a:br>
            <a:r>
              <a:rPr lang="en-US" sz="1600" dirty="0" smtClean="0"/>
              <a:t>And she gives off a terrible stench.</a:t>
            </a:r>
            <a:br>
              <a:rPr lang="en-US" sz="1600" dirty="0" smtClean="0"/>
            </a:br>
            <a:r>
              <a:rPr lang="en-US" sz="1600" dirty="0" smtClean="0"/>
              <a:t> </a:t>
            </a:r>
            <a:br>
              <a:rPr lang="en-US" sz="1600" dirty="0" smtClean="0"/>
            </a:br>
            <a:r>
              <a:rPr lang="en-US" sz="1600" dirty="0" smtClean="0"/>
              <a:t>Underneath, in the place of a floor,</a:t>
            </a:r>
            <a:br>
              <a:rPr lang="en-US" sz="1600" dirty="0" smtClean="0"/>
            </a:br>
            <a:r>
              <a:rPr lang="en-US" sz="1600" dirty="0" smtClean="0"/>
              <a:t>There's a mass of wet mud and some straw,</a:t>
            </a:r>
            <a:br>
              <a:rPr lang="en-US" sz="1600" dirty="0" smtClean="0"/>
            </a:br>
            <a:r>
              <a:rPr lang="en-US" sz="1600" dirty="0" smtClean="0"/>
              <a:t>But with shells dropping there,</a:t>
            </a:r>
            <a:br>
              <a:rPr lang="en-US" sz="1600" dirty="0" smtClean="0"/>
            </a:br>
            <a:r>
              <a:rPr lang="en-US" sz="1600" dirty="0" smtClean="0"/>
              <a:t>There's no place to compare,</a:t>
            </a:r>
            <a:br>
              <a:rPr lang="en-US" sz="1600" dirty="0" smtClean="0"/>
            </a:br>
            <a:r>
              <a:rPr lang="en-US" sz="1600" dirty="0" smtClean="0"/>
              <a:t>With my little wet home in the trench.</a:t>
            </a:r>
          </a:p>
          <a:p>
            <a:r>
              <a:rPr lang="en-US" sz="1600" dirty="0" smtClean="0"/>
              <a:t>Folklore song which originated from life in the trenches. </a:t>
            </a:r>
          </a:p>
          <a:p>
            <a:r>
              <a:rPr lang="en-US" sz="1600" dirty="0" smtClean="0"/>
              <a:t>Sung to the tune of </a:t>
            </a:r>
            <a:r>
              <a:rPr lang="en-US" sz="1600" i="1" dirty="0" smtClean="0"/>
              <a:t>My Little Grey Home in the West.</a:t>
            </a:r>
            <a:endParaRPr lang="en-US" sz="1600" dirty="0" smtClean="0"/>
          </a:p>
          <a:p>
            <a:endParaRPr lang="en-US" dirty="0"/>
          </a:p>
        </p:txBody>
      </p:sp>
      <p:pic>
        <p:nvPicPr>
          <p:cNvPr id="36866" name="Picture 2" descr="http://www.worldwar1.com/maps/wfsp1916.jpg"/>
          <p:cNvPicPr>
            <a:picLocks noChangeAspect="1" noChangeArrowheads="1"/>
          </p:cNvPicPr>
          <p:nvPr/>
        </p:nvPicPr>
        <p:blipFill>
          <a:blip r:embed="rId3" cstate="print"/>
          <a:srcRect/>
          <a:stretch>
            <a:fillRect/>
          </a:stretch>
        </p:blipFill>
        <p:spPr bwMode="auto">
          <a:xfrm>
            <a:off x="609600" y="2743200"/>
            <a:ext cx="3962400" cy="38831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3050"/>
            <a:ext cx="3429000" cy="641350"/>
          </a:xfrm>
        </p:spPr>
        <p:txBody>
          <a:bodyPr>
            <a:normAutofit fontScale="90000"/>
          </a:bodyPr>
          <a:lstStyle/>
          <a:p>
            <a:r>
              <a:rPr lang="en-US" b="1" dirty="0" smtClean="0"/>
              <a:t>Trench Facts</a:t>
            </a:r>
            <a:endParaRPr lang="en-US" b="1" dirty="0"/>
          </a:p>
        </p:txBody>
      </p:sp>
      <p:sp>
        <p:nvSpPr>
          <p:cNvPr id="6" name="Text Placeholder 5"/>
          <p:cNvSpPr>
            <a:spLocks noGrp="1"/>
          </p:cNvSpPr>
          <p:nvPr>
            <p:ph type="body" idx="2"/>
          </p:nvPr>
        </p:nvSpPr>
        <p:spPr>
          <a:xfrm>
            <a:off x="914400" y="914400"/>
            <a:ext cx="3505200" cy="5715000"/>
          </a:xfrm>
        </p:spPr>
        <p:txBody>
          <a:bodyPr>
            <a:normAutofit fontScale="85000" lnSpcReduction="10000"/>
          </a:bodyPr>
          <a:lstStyle/>
          <a:p>
            <a:pPr>
              <a:buFont typeface="Arial" pitchFamily="34" charset="0"/>
              <a:buChar char="•"/>
            </a:pPr>
            <a:r>
              <a:rPr lang="en-US" dirty="0" smtClean="0"/>
              <a:t>Each battalion had its own supply of rum that it distributed to its soldiers. Each division of 20,000 men received 300 gallons.</a:t>
            </a:r>
          </a:p>
          <a:p>
            <a:pPr>
              <a:buFont typeface="Arial" pitchFamily="34" charset="0"/>
              <a:buChar char="•"/>
            </a:pPr>
            <a:r>
              <a:rPr lang="en-US" dirty="0" smtClean="0"/>
              <a:t>Every soldier carried iron rations -- emergency food that consisted of a can of bully bee, biscuits and a tin of tea and sugar.</a:t>
            </a:r>
          </a:p>
          <a:p>
            <a:pPr>
              <a:buFont typeface="Arial" pitchFamily="34" charset="0"/>
              <a:buChar char="•"/>
            </a:pPr>
            <a:r>
              <a:rPr lang="en-US" dirty="0" smtClean="0"/>
              <a:t>  A single pair of rats could produce up to 880 offspring in a year.</a:t>
            </a:r>
          </a:p>
          <a:p>
            <a:pPr>
              <a:buFont typeface="Arial" pitchFamily="34" charset="0"/>
              <a:buChar char="•"/>
            </a:pPr>
            <a:r>
              <a:rPr lang="en-US" dirty="0" smtClean="0"/>
              <a:t>  A total of 3,894 men in the British Army were convicted of self-inflicted wounds. A firing-squad offense -- none were executed, but all served prison terms.</a:t>
            </a:r>
          </a:p>
          <a:p>
            <a:pPr>
              <a:buFont typeface="Arial" pitchFamily="34" charset="0"/>
              <a:buChar char="•"/>
            </a:pPr>
            <a:r>
              <a:rPr lang="en-US" dirty="0" smtClean="0"/>
              <a:t>  The British Army treated 20,000 soldiers for trench foot during the winter of 1914-15.</a:t>
            </a:r>
          </a:p>
          <a:p>
            <a:pPr>
              <a:buFont typeface="Arial" pitchFamily="34" charset="0"/>
              <a:buChar char="•"/>
            </a:pPr>
            <a:r>
              <a:rPr lang="en-US" dirty="0" smtClean="0"/>
              <a:t>  One-third of all casualties on the Western Front occurred in a trench.</a:t>
            </a:r>
          </a:p>
          <a:p>
            <a:pPr>
              <a:buFont typeface="Arial" pitchFamily="34" charset="0"/>
              <a:buChar char="•"/>
            </a:pPr>
            <a:r>
              <a:rPr lang="en-US" dirty="0" smtClean="0"/>
              <a:t>  A lit candle was fairly effective in removing lice, but the skill of burning the lice without setting yourself on fire was difficult to learn.</a:t>
            </a:r>
          </a:p>
          <a:p>
            <a:pPr>
              <a:buFont typeface="Arial" pitchFamily="34" charset="0"/>
              <a:buChar char="•"/>
            </a:pPr>
            <a:r>
              <a:rPr lang="en-US" dirty="0" smtClean="0"/>
              <a:t>  Soldiers in the trenches often depended on impure water collected from puddles in the trench, causing dysentery.</a:t>
            </a:r>
            <a:br>
              <a:rPr lang="en-US" dirty="0" smtClean="0"/>
            </a:br>
            <a:endParaRPr lang="en-US" dirty="0"/>
          </a:p>
        </p:txBody>
      </p:sp>
      <p:pic>
        <p:nvPicPr>
          <p:cNvPr id="35842" name="Picture 2" descr="Diagram of WWI trench system"/>
          <p:cNvPicPr>
            <a:picLocks noChangeAspect="1" noChangeArrowheads="1"/>
          </p:cNvPicPr>
          <p:nvPr/>
        </p:nvPicPr>
        <p:blipFill>
          <a:blip r:embed="rId2" cstate="print"/>
          <a:srcRect/>
          <a:stretch>
            <a:fillRect/>
          </a:stretch>
        </p:blipFill>
        <p:spPr bwMode="auto">
          <a:xfrm>
            <a:off x="4495800" y="990599"/>
            <a:ext cx="4343400" cy="5685265"/>
          </a:xfrm>
          <a:prstGeom prst="rect">
            <a:avLst/>
          </a:prstGeom>
          <a:noFill/>
        </p:spPr>
      </p:pic>
      <p:sp>
        <p:nvSpPr>
          <p:cNvPr id="8" name="TextBox 7"/>
          <p:cNvSpPr txBox="1"/>
          <p:nvPr/>
        </p:nvSpPr>
        <p:spPr>
          <a:xfrm>
            <a:off x="4495800" y="381000"/>
            <a:ext cx="4343400" cy="584775"/>
          </a:xfrm>
          <a:prstGeom prst="rect">
            <a:avLst/>
          </a:prstGeom>
          <a:noFill/>
        </p:spPr>
        <p:txBody>
          <a:bodyPr wrap="square" rtlCol="0">
            <a:spAutoFit/>
          </a:bodyPr>
          <a:lstStyle/>
          <a:p>
            <a:r>
              <a:rPr lang="en-US" sz="3200" b="1" dirty="0" smtClean="0"/>
              <a:t>The Trench System</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Trenches near Ypres:</a:t>
            </a:r>
            <a:r>
              <a:rPr lang="en-US" dirty="0" smtClean="0"/>
              <a:t> In the fall of 1914, British soldiers took refuge near Ypres, Belgium, naming the area "Sanctuary Wood." </a:t>
            </a:r>
            <a:endParaRPr lang="en-US" dirty="0"/>
          </a:p>
        </p:txBody>
      </p:sp>
      <p:pic>
        <p:nvPicPr>
          <p:cNvPr id="1026" name="Picture 2" descr="http://www.history.com/images/media/slideshow/world-war-i-trench-warfare/hill-62-trenches.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Battle of the Somme, 1916:</a:t>
            </a:r>
            <a:r>
              <a:rPr lang="en-US" dirty="0" smtClean="0"/>
              <a:t> In just the first day of the Battle of the Somme, the British Army suffered more than 60,000 causalities, and by the end of the offensive more than 420,000 had been killed.</a:t>
            </a:r>
            <a:endParaRPr lang="en-US" dirty="0"/>
          </a:p>
        </p:txBody>
      </p:sp>
      <p:pic>
        <p:nvPicPr>
          <p:cNvPr id="28674" name="Picture 2" descr="http://www.history.com/images/media/slideshow/world-war-i-trench-warfare/british-machine-gun-unit.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World War I Trench at </a:t>
            </a:r>
            <a:r>
              <a:rPr lang="en-US" b="1" dirty="0" err="1" smtClean="0"/>
              <a:t>Vimy</a:t>
            </a:r>
            <a:r>
              <a:rPr lang="en-US" b="1" dirty="0" smtClean="0"/>
              <a:t>:</a:t>
            </a:r>
            <a:r>
              <a:rPr lang="en-US" dirty="0" smtClean="0"/>
              <a:t> In April 1917, Canadian forces defeated the heavily entrenched Germans near </a:t>
            </a:r>
            <a:r>
              <a:rPr lang="en-US" dirty="0" err="1" smtClean="0"/>
              <a:t>Vimy</a:t>
            </a:r>
            <a:r>
              <a:rPr lang="en-US" dirty="0" smtClean="0"/>
              <a:t>, France. Today, the remnants of the German defenses have been preserved with concrete.</a:t>
            </a:r>
            <a:endParaRPr lang="en-US" dirty="0"/>
          </a:p>
        </p:txBody>
      </p:sp>
      <p:pic>
        <p:nvPicPr>
          <p:cNvPr id="29698" name="Picture 2" descr="http://www.history.com/images/media/slideshow/world-war-i-trench-warfare/world-war-i-trench-at-vimy.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British Tank Rolling over Trench:</a:t>
            </a:r>
            <a:r>
              <a:rPr lang="en-US" dirty="0" smtClean="0"/>
              <a:t> Members of the British Royal Navy maneuver a tank, or "</a:t>
            </a:r>
            <a:r>
              <a:rPr lang="en-US" dirty="0" err="1" smtClean="0"/>
              <a:t>landship</a:t>
            </a:r>
            <a:r>
              <a:rPr lang="en-US" dirty="0" smtClean="0"/>
              <a:t>," over a trench during the 1917 Battle of </a:t>
            </a:r>
            <a:r>
              <a:rPr lang="en-US" dirty="0" err="1" smtClean="0"/>
              <a:t>Cambrai</a:t>
            </a:r>
            <a:r>
              <a:rPr lang="en-US" dirty="0" smtClean="0"/>
              <a:t>, one of the first successful uses of the tank in World War I.</a:t>
            </a:r>
            <a:endParaRPr lang="en-US" dirty="0"/>
          </a:p>
        </p:txBody>
      </p:sp>
      <p:pic>
        <p:nvPicPr>
          <p:cNvPr id="30722" name="Picture 2" descr="http://www.history.com/images/media/slideshow/world-war-i-trench-warfare/british-tank-rolling-over-trench.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German Trench and Bunker near Verdun:</a:t>
            </a:r>
            <a:r>
              <a:rPr lang="en-US" dirty="0" smtClean="0"/>
              <a:t> For nearly four years, the Allies and Germany fought over the Butte de </a:t>
            </a:r>
            <a:r>
              <a:rPr lang="en-US" dirty="0" err="1" smtClean="0"/>
              <a:t>Vauquois</a:t>
            </a:r>
            <a:r>
              <a:rPr lang="en-US" dirty="0" smtClean="0"/>
              <a:t>. The battles included a deadly series of attacks in which more than 500 mines were exploded beneath trenches, tunnels and buildings in the town. </a:t>
            </a:r>
            <a:endParaRPr lang="en-US" dirty="0"/>
          </a:p>
        </p:txBody>
      </p:sp>
      <p:pic>
        <p:nvPicPr>
          <p:cNvPr id="31746" name="Picture 2" descr="http://www.history.com/images/media/slideshow/world-war-i-trench-warfare/overview-of-german-trench-and-bunker.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WWI </a:t>
            </a:r>
            <a:endParaRPr lang="en-US" dirty="0"/>
          </a:p>
        </p:txBody>
      </p:sp>
      <p:sp>
        <p:nvSpPr>
          <p:cNvPr id="3" name="Content Placeholder 2"/>
          <p:cNvSpPr>
            <a:spLocks noGrp="1"/>
          </p:cNvSpPr>
          <p:nvPr>
            <p:ph sz="quarter" idx="1"/>
          </p:nvPr>
        </p:nvSpPr>
        <p:spPr/>
        <p:txBody>
          <a:bodyPr/>
          <a:lstStyle/>
          <a:p>
            <a:r>
              <a:rPr lang="en-US" dirty="0" smtClean="0">
                <a:hlinkClick r:id="rId2"/>
              </a:rPr>
              <a:t>http://www.history.com/videos/causes-of-world-war-i#causes-of-world-war-i</a:t>
            </a:r>
            <a:r>
              <a:rPr lang="en-US" dirty="0" smtClean="0"/>
              <a:t> </a:t>
            </a:r>
            <a:endParaRPr lang="en-US" dirty="0"/>
          </a:p>
        </p:txBody>
      </p:sp>
      <p:pic>
        <p:nvPicPr>
          <p:cNvPr id="16386" name="Picture 2" descr="http://www.timesonline.co.uk/multimedia/archive/00276/Franz_Ferdinand_276848a.jpg"/>
          <p:cNvPicPr>
            <a:picLocks noChangeAspect="1" noChangeArrowheads="1"/>
          </p:cNvPicPr>
          <p:nvPr/>
        </p:nvPicPr>
        <p:blipFill>
          <a:blip r:embed="rId3" cstate="print"/>
          <a:srcRect/>
          <a:stretch>
            <a:fillRect/>
          </a:stretch>
        </p:blipFill>
        <p:spPr bwMode="auto">
          <a:xfrm>
            <a:off x="1600200" y="2895600"/>
            <a:ext cx="5252908" cy="25241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Canadian Soldiers Going into Action From Trench:</a:t>
            </a:r>
            <a:r>
              <a:rPr lang="en-US" dirty="0" smtClean="0"/>
              <a:t> A company of Canadian soldiers go "over the top" from a World War I trench.</a:t>
            </a:r>
            <a:endParaRPr lang="en-US" dirty="0"/>
          </a:p>
        </p:txBody>
      </p:sp>
      <p:pic>
        <p:nvPicPr>
          <p:cNvPr id="32770" name="Picture 2" descr="http://www.history.com/images/media/slideshow/world-war-i-trench-warfare/canadian-soldiers-going-over-trench.jpg"/>
          <p:cNvPicPr>
            <a:picLocks noChangeAspect="1" noChangeArrowheads="1"/>
          </p:cNvPicPr>
          <p:nvPr/>
        </p:nvPicPr>
        <p:blipFill>
          <a:blip r:embed="rId2" cstate="print"/>
          <a:srcRect/>
          <a:stretch>
            <a:fillRect/>
          </a:stretch>
        </p:blipFill>
        <p:spPr bwMode="auto">
          <a:xfrm>
            <a:off x="2895600" y="1600200"/>
            <a:ext cx="6042364" cy="4114800"/>
          </a:xfrm>
          <a:prstGeom prst="rect">
            <a:avLst/>
          </a:prstGeom>
          <a:noFill/>
        </p:spPr>
      </p:pic>
      <p:pic>
        <p:nvPicPr>
          <p:cNvPr id="1026" name="Picture 2" descr="C:\Users\wattsst\AppData\Local\Microsoft\Windows\Temporary Internet Files\Content.IE5\QN4DSE0E\MC900326494[1].wmf"/>
          <p:cNvPicPr>
            <a:picLocks noChangeAspect="1" noChangeArrowheads="1"/>
          </p:cNvPicPr>
          <p:nvPr/>
        </p:nvPicPr>
        <p:blipFill>
          <a:blip r:embed="rId3" cstate="print"/>
          <a:srcRect/>
          <a:stretch>
            <a:fillRect/>
          </a:stretch>
        </p:blipFill>
        <p:spPr bwMode="auto">
          <a:xfrm>
            <a:off x="2971800" y="2438400"/>
            <a:ext cx="1833372" cy="17035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Trench Warfare Photo Gallery</a:t>
            </a:r>
            <a:endParaRPr lang="en-US" dirty="0"/>
          </a:p>
        </p:txBody>
      </p:sp>
      <p:sp>
        <p:nvSpPr>
          <p:cNvPr id="3" name="Text Placeholder 2"/>
          <p:cNvSpPr>
            <a:spLocks noGrp="1"/>
          </p:cNvSpPr>
          <p:nvPr>
            <p:ph type="body" idx="2"/>
          </p:nvPr>
        </p:nvSpPr>
        <p:spPr/>
        <p:txBody>
          <a:bodyPr/>
          <a:lstStyle/>
          <a:p>
            <a:r>
              <a:rPr lang="en-US" b="1" dirty="0" smtClean="0"/>
              <a:t>Soldiers Picking Lice from Clothes:</a:t>
            </a:r>
            <a:r>
              <a:rPr lang="en-US" dirty="0" smtClean="0"/>
              <a:t> Conditions in the trenches were miserable, with rampant dirt, vermin and disease.</a:t>
            </a:r>
            <a:endParaRPr lang="en-US" dirty="0"/>
          </a:p>
        </p:txBody>
      </p:sp>
      <p:pic>
        <p:nvPicPr>
          <p:cNvPr id="34818" name="Picture 2" descr="http://www.history.com/images/media/slideshow/world-war-i-trench-warfare/soldiers-picking-lice-from-clothes.jpg"/>
          <p:cNvPicPr>
            <a:picLocks noChangeAspect="1" noChangeArrowheads="1"/>
          </p:cNvPicPr>
          <p:nvPr/>
        </p:nvPicPr>
        <p:blipFill>
          <a:blip r:embed="rId2" cstate="print"/>
          <a:srcRect/>
          <a:stretch>
            <a:fillRect/>
          </a:stretch>
        </p:blipFill>
        <p:spPr bwMode="auto">
          <a:xfrm>
            <a:off x="2895600" y="1600200"/>
            <a:ext cx="6154260" cy="4191000"/>
          </a:xfrm>
          <a:prstGeom prst="rect">
            <a:avLst/>
          </a:prstGeom>
          <a:noFill/>
        </p:spPr>
      </p:pic>
      <p:pic>
        <p:nvPicPr>
          <p:cNvPr id="2052" name="Picture 4" descr="C:\Users\wattsst\AppData\Local\Microsoft\Windows\Temporary Internet Files\Content.IE5\B9MX3V6B\MC900431943[1].wmf"/>
          <p:cNvPicPr>
            <a:picLocks noChangeAspect="1" noChangeArrowheads="1"/>
          </p:cNvPicPr>
          <p:nvPr/>
        </p:nvPicPr>
        <p:blipFill>
          <a:blip r:embed="rId3" cstate="print"/>
          <a:srcRect/>
          <a:stretch>
            <a:fillRect/>
          </a:stretch>
        </p:blipFill>
        <p:spPr bwMode="auto">
          <a:xfrm>
            <a:off x="5029200" y="1905000"/>
            <a:ext cx="1860550" cy="1860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Technology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German </a:t>
            </a:r>
            <a:r>
              <a:rPr lang="en-US" b="1" u="sng" dirty="0" smtClean="0"/>
              <a:t>U-Boats</a:t>
            </a:r>
            <a:r>
              <a:rPr lang="en-US" dirty="0" smtClean="0"/>
              <a:t> (</a:t>
            </a:r>
            <a:r>
              <a:rPr lang="en-US" i="1" dirty="0" err="1" smtClean="0"/>
              <a:t>Unterseebooten</a:t>
            </a:r>
            <a:r>
              <a:rPr lang="en-US" dirty="0" smtClean="0"/>
              <a:t> )—early submarine</a:t>
            </a:r>
          </a:p>
          <a:p>
            <a:endParaRPr lang="en-US" dirty="0" smtClean="0"/>
          </a:p>
          <a:p>
            <a:endParaRPr lang="en-US" dirty="0" smtClean="0"/>
          </a:p>
          <a:p>
            <a:endParaRPr lang="en-US" dirty="0" smtClean="0"/>
          </a:p>
          <a:p>
            <a:endParaRPr lang="en-US" dirty="0" smtClean="0"/>
          </a:p>
          <a:p>
            <a:endParaRPr lang="en-US" dirty="0" smtClean="0"/>
          </a:p>
          <a:p>
            <a:pPr lvl="4">
              <a:buNone/>
            </a:pPr>
            <a:endParaRPr lang="en-US" dirty="0" smtClean="0"/>
          </a:p>
          <a:p>
            <a:pPr lvl="4">
              <a:buNone/>
            </a:pPr>
            <a:endParaRPr lang="en-US" dirty="0" smtClean="0"/>
          </a:p>
          <a:p>
            <a:pPr lvl="3"/>
            <a:endParaRPr lang="en-US" dirty="0" smtClean="0"/>
          </a:p>
          <a:p>
            <a:pPr lvl="3"/>
            <a:endParaRPr lang="en-US" dirty="0" smtClean="0"/>
          </a:p>
          <a:p>
            <a:pPr lvl="3"/>
            <a:endParaRPr lang="en-US" dirty="0" smtClean="0"/>
          </a:p>
          <a:p>
            <a:pPr lvl="3"/>
            <a:r>
              <a:rPr lang="en-US" dirty="0" smtClean="0"/>
              <a:t>Two Hulls </a:t>
            </a:r>
            <a:r>
              <a:rPr lang="en-US" dirty="0" smtClean="0">
                <a:sym typeface="Wingdings" pitchFamily="2" charset="2"/>
              </a:rPr>
              <a:t></a:t>
            </a:r>
          </a:p>
          <a:p>
            <a:pPr lvl="4"/>
            <a:r>
              <a:rPr lang="en-US" dirty="0" smtClean="0">
                <a:sym typeface="Wingdings" pitchFamily="2" charset="2"/>
              </a:rPr>
              <a:t> Inner hull protected from pressure of sea</a:t>
            </a:r>
          </a:p>
          <a:p>
            <a:pPr lvl="4"/>
            <a:r>
              <a:rPr lang="en-US" dirty="0" smtClean="0">
                <a:sym typeface="Wingdings" pitchFamily="2" charset="2"/>
              </a:rPr>
              <a:t>Outer hull fit around it, leaving space between the two so it can rise or sink	</a:t>
            </a:r>
            <a:endParaRPr lang="en-US" dirty="0"/>
          </a:p>
        </p:txBody>
      </p:sp>
      <p:pic>
        <p:nvPicPr>
          <p:cNvPr id="17410" name="Picture 2" descr="http://adjunct.diodon349.com/uboats/Uboat_jpgs/Uboat-Class-XI.jpg.jpg"/>
          <p:cNvPicPr>
            <a:picLocks noChangeAspect="1" noChangeArrowheads="1"/>
          </p:cNvPicPr>
          <p:nvPr/>
        </p:nvPicPr>
        <p:blipFill>
          <a:blip r:embed="rId2" cstate="print"/>
          <a:srcRect/>
          <a:stretch>
            <a:fillRect/>
          </a:stretch>
        </p:blipFill>
        <p:spPr bwMode="auto">
          <a:xfrm>
            <a:off x="990600" y="2133600"/>
            <a:ext cx="6477000" cy="2895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Technology </a:t>
            </a:r>
            <a:endParaRPr lang="en-US" dirty="0"/>
          </a:p>
        </p:txBody>
      </p:sp>
      <p:sp>
        <p:nvSpPr>
          <p:cNvPr id="3" name="Content Placeholder 2"/>
          <p:cNvSpPr>
            <a:spLocks noGrp="1"/>
          </p:cNvSpPr>
          <p:nvPr>
            <p:ph sz="quarter" idx="1"/>
          </p:nvPr>
        </p:nvSpPr>
        <p:spPr/>
        <p:txBody>
          <a:bodyPr>
            <a:normAutofit/>
          </a:bodyPr>
          <a:lstStyle/>
          <a:p>
            <a:r>
              <a:rPr lang="en-US" b="1" u="sng" dirty="0" smtClean="0"/>
              <a:t>Machine</a:t>
            </a:r>
            <a:r>
              <a:rPr lang="en-US" b="1" dirty="0" smtClean="0"/>
              <a:t> Guns</a:t>
            </a:r>
          </a:p>
          <a:p>
            <a:pPr lvl="1"/>
            <a:r>
              <a:rPr lang="en-US" dirty="0" smtClean="0"/>
              <a:t>Fired rapidly, without interruption</a:t>
            </a:r>
          </a:p>
          <a:p>
            <a:pPr lvl="1"/>
            <a:r>
              <a:rPr lang="en-US" dirty="0" smtClean="0"/>
              <a:t>First ones were heavy </a:t>
            </a:r>
            <a:r>
              <a:rPr lang="en-US" dirty="0" smtClean="0">
                <a:sym typeface="Wingdings" pitchFamily="2" charset="2"/>
              </a:rPr>
              <a:t> Had to have a team of several men to operate them </a:t>
            </a:r>
          </a:p>
          <a:p>
            <a:pPr lvl="1"/>
            <a:r>
              <a:rPr lang="en-US" dirty="0" smtClean="0"/>
              <a:t>Caused huge causalities</a:t>
            </a:r>
          </a:p>
          <a:p>
            <a:r>
              <a:rPr lang="en-US" b="1" u="sng" dirty="0" smtClean="0"/>
              <a:t>Chemical</a:t>
            </a:r>
            <a:r>
              <a:rPr lang="en-US" b="1" dirty="0" smtClean="0"/>
              <a:t> Warfare </a:t>
            </a:r>
          </a:p>
          <a:p>
            <a:pPr lvl="1"/>
            <a:r>
              <a:rPr lang="en-US" dirty="0" smtClean="0"/>
              <a:t>Germans introduced </a:t>
            </a:r>
          </a:p>
          <a:p>
            <a:pPr lvl="1">
              <a:buNone/>
            </a:pPr>
            <a:r>
              <a:rPr lang="en-US" dirty="0" smtClean="0"/>
              <a:t>    poison gas as a weapon</a:t>
            </a:r>
          </a:p>
          <a:p>
            <a:pPr lvl="1"/>
            <a:r>
              <a:rPr lang="en-US" dirty="0" smtClean="0"/>
              <a:t>Gas masks &amp; chemical</a:t>
            </a:r>
          </a:p>
          <a:p>
            <a:pPr lvl="1">
              <a:buNone/>
            </a:pPr>
            <a:r>
              <a:rPr lang="en-US" dirty="0" smtClean="0"/>
              <a:t>    suits invented in response  </a:t>
            </a:r>
            <a:endParaRPr lang="en-US" dirty="0"/>
          </a:p>
        </p:txBody>
      </p:sp>
      <p:pic>
        <p:nvPicPr>
          <p:cNvPr id="22532" name="Picture 4" descr="http://aes-humanities8.wikispaces.com/file/view/WW1.5.jpg/32644077/WW1.5.jpg"/>
          <p:cNvPicPr>
            <a:picLocks noChangeAspect="1" noChangeArrowheads="1"/>
          </p:cNvPicPr>
          <p:nvPr/>
        </p:nvPicPr>
        <p:blipFill>
          <a:blip r:embed="rId2" cstate="print"/>
          <a:srcRect/>
          <a:stretch>
            <a:fillRect/>
          </a:stretch>
        </p:blipFill>
        <p:spPr bwMode="auto">
          <a:xfrm>
            <a:off x="4419600" y="2895600"/>
            <a:ext cx="4147039" cy="35814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Technology </a:t>
            </a:r>
            <a:endParaRPr lang="en-US" dirty="0"/>
          </a:p>
        </p:txBody>
      </p:sp>
      <p:sp>
        <p:nvSpPr>
          <p:cNvPr id="3" name="Content Placeholder 2"/>
          <p:cNvSpPr>
            <a:spLocks noGrp="1"/>
          </p:cNvSpPr>
          <p:nvPr>
            <p:ph sz="quarter" idx="1"/>
          </p:nvPr>
        </p:nvSpPr>
        <p:spPr/>
        <p:txBody>
          <a:bodyPr>
            <a:normAutofit/>
          </a:bodyPr>
          <a:lstStyle/>
          <a:p>
            <a:r>
              <a:rPr lang="en-US" sz="2400" dirty="0" smtClean="0"/>
              <a:t>In 1916, Britain introduced the </a:t>
            </a:r>
            <a:r>
              <a:rPr lang="en-US" sz="2400" b="1" u="sng" dirty="0" smtClean="0"/>
              <a:t>tank</a:t>
            </a:r>
            <a:r>
              <a:rPr lang="en-US" sz="2400" dirty="0" smtClean="0"/>
              <a:t>—helped end trench warfare </a:t>
            </a:r>
            <a:endParaRPr lang="en-US" sz="2400" dirty="0"/>
          </a:p>
        </p:txBody>
      </p:sp>
      <p:pic>
        <p:nvPicPr>
          <p:cNvPr id="24578" name="Picture 2" descr="http://www.armour-models.co.uk/images/PanzerShop/PS35C132.jpg"/>
          <p:cNvPicPr>
            <a:picLocks noChangeAspect="1" noChangeArrowheads="1"/>
          </p:cNvPicPr>
          <p:nvPr/>
        </p:nvPicPr>
        <p:blipFill>
          <a:blip r:embed="rId2" cstate="print"/>
          <a:srcRect/>
          <a:stretch>
            <a:fillRect/>
          </a:stretch>
        </p:blipFill>
        <p:spPr bwMode="auto">
          <a:xfrm>
            <a:off x="990600" y="1981200"/>
            <a:ext cx="7391400" cy="4343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Airplanes as Weapons</a:t>
            </a:r>
            <a:endParaRPr lang="en-US" dirty="0"/>
          </a:p>
        </p:txBody>
      </p:sp>
      <p:sp>
        <p:nvSpPr>
          <p:cNvPr id="3" name="Content Placeholder 2"/>
          <p:cNvSpPr>
            <a:spLocks noGrp="1"/>
          </p:cNvSpPr>
          <p:nvPr>
            <p:ph sz="quarter" idx="1"/>
          </p:nvPr>
        </p:nvSpPr>
        <p:spPr>
          <a:xfrm>
            <a:off x="914400" y="1447800"/>
            <a:ext cx="3657600" cy="4572000"/>
          </a:xfrm>
        </p:spPr>
        <p:txBody>
          <a:bodyPr>
            <a:normAutofit fontScale="77500" lnSpcReduction="20000"/>
          </a:bodyPr>
          <a:lstStyle/>
          <a:p>
            <a:r>
              <a:rPr lang="en-US" dirty="0" smtClean="0"/>
              <a:t>In the first year of  WWI, planes were mainly used for </a:t>
            </a:r>
            <a:r>
              <a:rPr lang="en-US" b="1" u="sng" dirty="0" smtClean="0"/>
              <a:t>observation</a:t>
            </a:r>
          </a:p>
          <a:p>
            <a:pPr lvl="1"/>
            <a:r>
              <a:rPr lang="en-US" dirty="0" smtClean="0"/>
              <a:t>Gave valuable bird’s-eye view of battlefield</a:t>
            </a:r>
          </a:p>
          <a:p>
            <a:pPr lvl="1"/>
            <a:r>
              <a:rPr lang="en-US" dirty="0" smtClean="0"/>
              <a:t>Planes would shoot at each other using rifles &amp; pistols</a:t>
            </a:r>
          </a:p>
          <a:p>
            <a:r>
              <a:rPr lang="en-US" dirty="0" smtClean="0"/>
              <a:t>Invention of the “interrupter”—French mount </a:t>
            </a:r>
            <a:r>
              <a:rPr lang="en-US" b="1" u="sng" dirty="0" smtClean="0"/>
              <a:t>machine gun </a:t>
            </a:r>
            <a:r>
              <a:rPr lang="en-US" dirty="0" smtClean="0"/>
              <a:t>to nose of airplane in 1915</a:t>
            </a:r>
          </a:p>
          <a:p>
            <a:endParaRPr lang="en-US" dirty="0" smtClean="0"/>
          </a:p>
          <a:p>
            <a:r>
              <a:rPr lang="en-US" dirty="0" smtClean="0">
                <a:sym typeface="Wingdings" pitchFamily="2" charset="2"/>
              </a:rPr>
              <a:t>Manfred von </a:t>
            </a:r>
            <a:r>
              <a:rPr lang="en-US" dirty="0" err="1" smtClean="0">
                <a:sym typeface="Wingdings" pitchFamily="2" charset="2"/>
              </a:rPr>
              <a:t>Richthofen</a:t>
            </a:r>
            <a:r>
              <a:rPr lang="en-US" dirty="0" smtClean="0">
                <a:sym typeface="Wingdings" pitchFamily="2" charset="2"/>
              </a:rPr>
              <a:t> (</a:t>
            </a:r>
            <a:r>
              <a:rPr lang="en-US" dirty="0" smtClean="0"/>
              <a:t>“The </a:t>
            </a:r>
            <a:r>
              <a:rPr lang="en-US" b="1" u="sng" dirty="0" smtClean="0"/>
              <a:t>Red Baron</a:t>
            </a:r>
            <a:r>
              <a:rPr lang="en-US" dirty="0" smtClean="0"/>
              <a:t>”) of Germany </a:t>
            </a:r>
            <a:r>
              <a:rPr lang="en-US" dirty="0" smtClean="0">
                <a:sym typeface="Wingdings" pitchFamily="2" charset="2"/>
              </a:rPr>
              <a:t> Shot down around 80 enemy planes</a:t>
            </a:r>
          </a:p>
          <a:p>
            <a:endParaRPr lang="en-US" dirty="0" smtClean="0">
              <a:sym typeface="Wingdings" pitchFamily="2" charset="2"/>
            </a:endParaRPr>
          </a:p>
        </p:txBody>
      </p:sp>
      <p:pic>
        <p:nvPicPr>
          <p:cNvPr id="23554" name="Picture 2" descr="http://www.gattiart.com/Prints/Red_Baron/Red_BaronStrikes_DSc.jpg"/>
          <p:cNvPicPr>
            <a:picLocks noChangeAspect="1" noChangeArrowheads="1"/>
          </p:cNvPicPr>
          <p:nvPr/>
        </p:nvPicPr>
        <p:blipFill>
          <a:blip r:embed="rId2" cstate="print"/>
          <a:srcRect/>
          <a:stretch>
            <a:fillRect/>
          </a:stretch>
        </p:blipFill>
        <p:spPr bwMode="auto">
          <a:xfrm>
            <a:off x="4572000" y="1600200"/>
            <a:ext cx="4393974" cy="4619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Army</a:t>
            </a:r>
            <a:endParaRPr lang="en-US" dirty="0"/>
          </a:p>
        </p:txBody>
      </p:sp>
      <p:sp>
        <p:nvSpPr>
          <p:cNvPr id="3" name="Content Placeholder 2"/>
          <p:cNvSpPr>
            <a:spLocks noGrp="1"/>
          </p:cNvSpPr>
          <p:nvPr>
            <p:ph sz="quarter" idx="1"/>
          </p:nvPr>
        </p:nvSpPr>
        <p:spPr>
          <a:xfrm>
            <a:off x="3962400" y="1524000"/>
            <a:ext cx="4953000" cy="4572000"/>
          </a:xfrm>
        </p:spPr>
        <p:txBody>
          <a:bodyPr/>
          <a:lstStyle/>
          <a:p>
            <a:r>
              <a:rPr lang="en-US" dirty="0" smtClean="0"/>
              <a:t>Types of soldiers changed</a:t>
            </a:r>
          </a:p>
          <a:p>
            <a:pPr lvl="1"/>
            <a:r>
              <a:rPr lang="en-US" dirty="0" smtClean="0"/>
              <a:t>No longer “</a:t>
            </a:r>
            <a:r>
              <a:rPr lang="en-US" b="1" u="sng" dirty="0" smtClean="0"/>
              <a:t>professional</a:t>
            </a:r>
            <a:r>
              <a:rPr lang="en-US" dirty="0" smtClean="0"/>
              <a:t>” soldiers</a:t>
            </a:r>
          </a:p>
          <a:p>
            <a:pPr lvl="1"/>
            <a:r>
              <a:rPr lang="en-US" dirty="0" smtClean="0"/>
              <a:t>Drafted civilians or used inexperienced volunteers </a:t>
            </a:r>
          </a:p>
          <a:p>
            <a:r>
              <a:rPr lang="en-US" dirty="0" smtClean="0"/>
              <a:t>Men and women at home supported war effort by working in factories to produce weapons</a:t>
            </a:r>
          </a:p>
          <a:p>
            <a:pPr lvl="1"/>
            <a:r>
              <a:rPr lang="en-US" b="1" i="1" dirty="0" smtClean="0"/>
              <a:t>“</a:t>
            </a:r>
            <a:r>
              <a:rPr lang="en-US" b="1" u="sng" dirty="0" smtClean="0"/>
              <a:t>Total War</a:t>
            </a:r>
            <a:r>
              <a:rPr lang="en-US" b="1" i="1" dirty="0" smtClean="0"/>
              <a:t>” </a:t>
            </a:r>
            <a:r>
              <a:rPr lang="en-US" dirty="0" smtClean="0"/>
              <a:t> </a:t>
            </a:r>
            <a:r>
              <a:rPr lang="en-US" dirty="0" smtClean="0">
                <a:sym typeface="Wingdings" pitchFamily="2" charset="2"/>
              </a:rPr>
              <a:t> When a nation turns all of their resources to the war effort </a:t>
            </a:r>
            <a:r>
              <a:rPr lang="en-US" dirty="0" smtClean="0"/>
              <a:t> </a:t>
            </a:r>
            <a:endParaRPr lang="en-US" dirty="0"/>
          </a:p>
        </p:txBody>
      </p:sp>
      <p:pic>
        <p:nvPicPr>
          <p:cNvPr id="25602" name="Picture 2" descr="http://www.bonsallhistory.org.uk/picarchive/images/gration8.jpg"/>
          <p:cNvPicPr>
            <a:picLocks noChangeAspect="1" noChangeArrowheads="1"/>
          </p:cNvPicPr>
          <p:nvPr/>
        </p:nvPicPr>
        <p:blipFill>
          <a:blip r:embed="rId2" cstate="print"/>
          <a:srcRect/>
          <a:stretch>
            <a:fillRect/>
          </a:stretch>
        </p:blipFill>
        <p:spPr bwMode="auto">
          <a:xfrm>
            <a:off x="685800" y="1524000"/>
            <a:ext cx="2828925" cy="47529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t>1915</a:t>
            </a:r>
            <a:endParaRPr lang="en-US" b="1" dirty="0"/>
          </a:p>
        </p:txBody>
      </p:sp>
      <p:sp>
        <p:nvSpPr>
          <p:cNvPr id="3" name="Content Placeholder 2"/>
          <p:cNvSpPr>
            <a:spLocks noGrp="1"/>
          </p:cNvSpPr>
          <p:nvPr>
            <p:ph sz="quarter" idx="1"/>
          </p:nvPr>
        </p:nvSpPr>
        <p:spPr>
          <a:xfrm>
            <a:off x="914400" y="914400"/>
            <a:ext cx="3733800" cy="5105400"/>
          </a:xfrm>
        </p:spPr>
        <p:txBody>
          <a:bodyPr>
            <a:normAutofit/>
          </a:bodyPr>
          <a:lstStyle/>
          <a:p>
            <a:r>
              <a:rPr lang="en-US" dirty="0" smtClean="0"/>
              <a:t>The war spreads to other continents &amp; becomes global with the Allied invasion of </a:t>
            </a:r>
            <a:r>
              <a:rPr lang="en-US" b="1" u="sng" dirty="0" smtClean="0"/>
              <a:t>Gallipoli</a:t>
            </a:r>
          </a:p>
          <a:p>
            <a:r>
              <a:rPr lang="en-US" dirty="0" smtClean="0"/>
              <a:t>Invasion was unsuccessful; 46,000 Allied soldiers dead</a:t>
            </a:r>
          </a:p>
          <a:p>
            <a:r>
              <a:rPr lang="en-US" dirty="0" smtClean="0"/>
              <a:t>Turkish massacre/genocide against </a:t>
            </a:r>
            <a:r>
              <a:rPr lang="en-US" b="1" u="sng" dirty="0" smtClean="0"/>
              <a:t>Armenians</a:t>
            </a:r>
            <a:r>
              <a:rPr lang="en-US" dirty="0" smtClean="0"/>
              <a:t> kills more than 1 million civilians.</a:t>
            </a:r>
          </a:p>
          <a:p>
            <a:r>
              <a:rPr lang="en-US" sz="1300" dirty="0" smtClean="0">
                <a:hlinkClick r:id="rId2"/>
              </a:rPr>
              <a:t>http://www.history.com/topics/world-war-i/videos#allies-launch-disastrous-attack-at-gallipoli</a:t>
            </a:r>
            <a:endParaRPr lang="en-US" sz="1300" dirty="0" smtClean="0"/>
          </a:p>
          <a:p>
            <a:endParaRPr lang="en-US" dirty="0"/>
          </a:p>
        </p:txBody>
      </p:sp>
      <p:pic>
        <p:nvPicPr>
          <p:cNvPr id="4098" name="Picture 2" descr="Map of Gallipoli"/>
          <p:cNvPicPr>
            <a:picLocks noChangeAspect="1" noChangeArrowheads="1"/>
          </p:cNvPicPr>
          <p:nvPr/>
        </p:nvPicPr>
        <p:blipFill>
          <a:blip r:embed="rId3" cstate="print"/>
          <a:srcRect/>
          <a:stretch>
            <a:fillRect/>
          </a:stretch>
        </p:blipFill>
        <p:spPr bwMode="auto">
          <a:xfrm>
            <a:off x="4800600" y="914400"/>
            <a:ext cx="4248150" cy="2257426"/>
          </a:xfrm>
          <a:prstGeom prst="rect">
            <a:avLst/>
          </a:prstGeom>
          <a:noFill/>
        </p:spPr>
      </p:pic>
      <p:sp>
        <p:nvSpPr>
          <p:cNvPr id="5" name="Rectangle 4"/>
          <p:cNvSpPr/>
          <p:nvPr/>
        </p:nvSpPr>
        <p:spPr>
          <a:xfrm>
            <a:off x="4572000" y="3505200"/>
            <a:ext cx="4481996" cy="2308324"/>
          </a:xfrm>
          <a:prstGeom prst="rect">
            <a:avLst/>
          </a:prstGeom>
          <a:noFill/>
        </p:spPr>
        <p:txBody>
          <a:bodyPr wrap="square" lIns="91440" tIns="45720" rIns="91440" bIns="45720">
            <a:spAutoFit/>
          </a:bodyPr>
          <a:lstStyle/>
          <a:p>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war at Gallipoli, for Turks, is a holy war. We are fighting for the sake of Allah, for the favor of God, and for the protection of the homeland.</a:t>
            </a:r>
          </a:p>
          <a:p>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Hasan</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Etem</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Turkish soldier</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Sinking of the </a:t>
            </a:r>
            <a:r>
              <a:rPr lang="en-US" b="1" i="1" dirty="0" smtClean="0"/>
              <a:t>Lusitania</a:t>
            </a:r>
            <a:endParaRPr lang="en-US" b="1" dirty="0"/>
          </a:p>
        </p:txBody>
      </p:sp>
      <p:sp>
        <p:nvSpPr>
          <p:cNvPr id="4" name="Content Placeholder 2"/>
          <p:cNvSpPr>
            <a:spLocks noGrp="1"/>
          </p:cNvSpPr>
          <p:nvPr>
            <p:ph sz="quarter" idx="1"/>
          </p:nvPr>
        </p:nvSpPr>
        <p:spPr>
          <a:xfrm>
            <a:off x="457200" y="6324600"/>
            <a:ext cx="5562600" cy="304800"/>
          </a:xfrm>
        </p:spPr>
        <p:txBody>
          <a:bodyPr>
            <a:normAutofit/>
          </a:bodyPr>
          <a:lstStyle/>
          <a:p>
            <a:r>
              <a:rPr lang="en-US" sz="1200" dirty="0" smtClean="0">
                <a:hlinkClick r:id="rId2"/>
              </a:rPr>
              <a:t>http://www.history.com/videos/causes-of-world-war-i#u-boats-sink-the-lusitania-in-1915</a:t>
            </a:r>
            <a:endParaRPr lang="en-US" sz="1200" dirty="0" smtClean="0"/>
          </a:p>
          <a:p>
            <a:endParaRPr lang="en-US" dirty="0"/>
          </a:p>
        </p:txBody>
      </p:sp>
      <p:sp>
        <p:nvSpPr>
          <p:cNvPr id="5" name="TextBox 4"/>
          <p:cNvSpPr txBox="1"/>
          <p:nvPr/>
        </p:nvSpPr>
        <p:spPr>
          <a:xfrm>
            <a:off x="304800" y="1447801"/>
            <a:ext cx="7010400" cy="2031325"/>
          </a:xfrm>
          <a:prstGeom prst="rect">
            <a:avLst/>
          </a:prstGeom>
          <a:noFill/>
        </p:spPr>
        <p:txBody>
          <a:bodyPr wrap="square" rtlCol="0">
            <a:spAutoFit/>
          </a:bodyPr>
          <a:lstStyle/>
          <a:p>
            <a:pPr>
              <a:buFont typeface="Arial" pitchFamily="34" charset="0"/>
              <a:buChar char="•"/>
            </a:pPr>
            <a:r>
              <a:rPr lang="en-US" dirty="0" smtClean="0"/>
              <a:t>Germany discovered that the Allies were smuggling </a:t>
            </a:r>
            <a:r>
              <a:rPr lang="en-US" b="1" u="sng" dirty="0" smtClean="0"/>
              <a:t>weapons</a:t>
            </a:r>
            <a:r>
              <a:rPr lang="en-US" dirty="0" smtClean="0"/>
              <a:t> on passenger/civilian ships, assuming German U-boats would not attack a ship with civilians on it.</a:t>
            </a:r>
          </a:p>
          <a:p>
            <a:pPr>
              <a:buFont typeface="Arial" pitchFamily="34" charset="0"/>
              <a:buChar char="•"/>
            </a:pPr>
            <a:r>
              <a:rPr lang="en-US" dirty="0" smtClean="0"/>
              <a:t>Germany warned people in Britain not to go on cruise ships that would be crossing the Atlantic Ocean.</a:t>
            </a:r>
          </a:p>
          <a:p>
            <a:pPr>
              <a:buFont typeface="Arial" pitchFamily="34" charset="0"/>
              <a:buChar char="•"/>
            </a:pPr>
            <a:r>
              <a:rPr lang="en-US" dirty="0" smtClean="0"/>
              <a:t>The </a:t>
            </a:r>
            <a:r>
              <a:rPr lang="en-US" b="1" i="1" u="sng" dirty="0" smtClean="0"/>
              <a:t>Lusitania</a:t>
            </a:r>
            <a:r>
              <a:rPr lang="en-US" dirty="0" smtClean="0"/>
              <a:t> had departed from Liverpool, England and sailed to New York. It was sunk by a U-boat on its return trip to England.</a:t>
            </a:r>
            <a:endParaRPr lang="en-US" dirty="0"/>
          </a:p>
        </p:txBody>
      </p:sp>
      <p:pic>
        <p:nvPicPr>
          <p:cNvPr id="3076" name="Picture 4" descr="Sinking of the Lusitania, Deutsches Bundesarchiv (German Federal Archive), D">
            <a:hlinkClick r:id="rId3"/>
          </p:cNvPr>
          <p:cNvPicPr>
            <a:picLocks noChangeAspect="1" noChangeArrowheads="1"/>
          </p:cNvPicPr>
          <p:nvPr/>
        </p:nvPicPr>
        <p:blipFill>
          <a:blip r:embed="rId4" cstate="print"/>
          <a:srcRect/>
          <a:stretch>
            <a:fillRect/>
          </a:stretch>
        </p:blipFill>
        <p:spPr bwMode="auto">
          <a:xfrm>
            <a:off x="4953000" y="3645598"/>
            <a:ext cx="4038600" cy="2736152"/>
          </a:xfrm>
          <a:prstGeom prst="rect">
            <a:avLst/>
          </a:prstGeom>
          <a:noFill/>
        </p:spPr>
      </p:pic>
      <p:sp>
        <p:nvSpPr>
          <p:cNvPr id="8" name="TextBox 7"/>
          <p:cNvSpPr txBox="1"/>
          <p:nvPr/>
        </p:nvSpPr>
        <p:spPr>
          <a:xfrm>
            <a:off x="304800" y="3810000"/>
            <a:ext cx="4572000" cy="1200329"/>
          </a:xfrm>
          <a:prstGeom prst="rect">
            <a:avLst/>
          </a:prstGeom>
          <a:noFill/>
        </p:spPr>
        <p:txBody>
          <a:bodyPr wrap="square" rtlCol="0">
            <a:spAutoFit/>
          </a:bodyPr>
          <a:lstStyle/>
          <a:p>
            <a:pPr>
              <a:buFont typeface="Arial" pitchFamily="34" charset="0"/>
              <a:buChar char="•"/>
            </a:pPr>
            <a:r>
              <a:rPr lang="en-US" dirty="0" smtClean="0"/>
              <a:t>Over </a:t>
            </a:r>
            <a:r>
              <a:rPr lang="en-US" b="1" u="sng" dirty="0" smtClean="0"/>
              <a:t>1,100</a:t>
            </a:r>
            <a:r>
              <a:rPr lang="en-US" dirty="0" smtClean="0"/>
              <a:t> people were killed (mostly British), </a:t>
            </a:r>
            <a:r>
              <a:rPr lang="en-US" b="1" u="sng" dirty="0" smtClean="0"/>
              <a:t>128</a:t>
            </a:r>
            <a:r>
              <a:rPr lang="en-US" dirty="0" smtClean="0"/>
              <a:t> of which were Americans</a:t>
            </a:r>
          </a:p>
          <a:p>
            <a:pPr>
              <a:buFont typeface="Arial" pitchFamily="34" charset="0"/>
              <a:buChar char="•"/>
            </a:pPr>
            <a:r>
              <a:rPr lang="en-US" dirty="0" smtClean="0"/>
              <a:t>The </a:t>
            </a:r>
            <a:r>
              <a:rPr lang="en-US" i="1" dirty="0" smtClean="0"/>
              <a:t>Lusitania</a:t>
            </a:r>
            <a:r>
              <a:rPr lang="en-US" dirty="0" smtClean="0"/>
              <a:t> was indeed secretly carrying weapons.</a:t>
            </a:r>
          </a:p>
          <a:p>
            <a:pPr>
              <a:buFont typeface="Arial" pitchFamily="34" charset="0"/>
              <a:buChar char="•"/>
            </a:pPr>
            <a:endParaRPr lang="en-US" dirty="0"/>
          </a:p>
        </p:txBody>
      </p:sp>
      <p:pic>
        <p:nvPicPr>
          <p:cNvPr id="3078" name="Picture 6" descr="File:Lusitania warning.jpg">
            <a:hlinkClick r:id="rId5"/>
          </p:cNvPr>
          <p:cNvPicPr>
            <a:picLocks noChangeAspect="1" noChangeArrowheads="1"/>
          </p:cNvPicPr>
          <p:nvPr/>
        </p:nvPicPr>
        <p:blipFill>
          <a:blip r:embed="rId6" cstate="print"/>
          <a:srcRect/>
          <a:stretch>
            <a:fillRect/>
          </a:stretch>
        </p:blipFill>
        <p:spPr bwMode="auto">
          <a:xfrm>
            <a:off x="7696200" y="152400"/>
            <a:ext cx="1246423" cy="3505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5562600" y="228600"/>
            <a:ext cx="3276600" cy="2590800"/>
          </a:xfrm>
        </p:spPr>
        <p:txBody>
          <a:bodyPr/>
          <a:lstStyle/>
          <a:p>
            <a:r>
              <a:rPr lang="en-US" b="1" dirty="0" smtClean="0"/>
              <a:t>Propaganda</a:t>
            </a:r>
            <a:r>
              <a:rPr lang="en-US" dirty="0" smtClean="0"/>
              <a:t> </a:t>
            </a:r>
            <a:r>
              <a:rPr lang="en-US" dirty="0" smtClean="0">
                <a:sym typeface="Wingdings" pitchFamily="2" charset="2"/>
              </a:rPr>
              <a:t> Use of selected information</a:t>
            </a:r>
          </a:p>
          <a:p>
            <a:pPr lvl="1"/>
            <a:r>
              <a:rPr lang="en-US" dirty="0" smtClean="0">
                <a:sym typeface="Wingdings" pitchFamily="2" charset="2"/>
              </a:rPr>
              <a:t>Both true and false</a:t>
            </a:r>
          </a:p>
          <a:p>
            <a:pPr lvl="1"/>
            <a:r>
              <a:rPr lang="en-US" dirty="0" smtClean="0">
                <a:sym typeface="Wingdings" pitchFamily="2" charset="2"/>
              </a:rPr>
              <a:t>Governments sent up agencies to control news about the war</a:t>
            </a:r>
            <a:endParaRPr lang="en-US" dirty="0"/>
          </a:p>
        </p:txBody>
      </p:sp>
      <p:pic>
        <p:nvPicPr>
          <p:cNvPr id="26626" name="Picture 2" descr="http://images.chron.com/blogs/txpotomac/wwi5.jpg"/>
          <p:cNvPicPr>
            <a:picLocks noChangeAspect="1" noChangeArrowheads="1"/>
          </p:cNvPicPr>
          <p:nvPr/>
        </p:nvPicPr>
        <p:blipFill>
          <a:blip r:embed="rId2" cstate="print"/>
          <a:srcRect/>
          <a:stretch>
            <a:fillRect/>
          </a:stretch>
        </p:blipFill>
        <p:spPr bwMode="auto">
          <a:xfrm>
            <a:off x="206542" y="228600"/>
            <a:ext cx="2632642" cy="4038600"/>
          </a:xfrm>
          <a:prstGeom prst="rect">
            <a:avLst/>
          </a:prstGeom>
          <a:ln>
            <a:noFill/>
          </a:ln>
          <a:effectLst>
            <a:softEdge rad="112500"/>
          </a:effectLst>
        </p:spPr>
      </p:pic>
      <p:pic>
        <p:nvPicPr>
          <p:cNvPr id="26628" name="Picture 4" descr="http://upload.wikimedia.org/wikipedia/commons/a/ab/%27Destroy_this_mad_brute%27_WWI_propaganda_poster_(US_version).jpg"/>
          <p:cNvPicPr>
            <a:picLocks noChangeAspect="1" noChangeArrowheads="1"/>
          </p:cNvPicPr>
          <p:nvPr/>
        </p:nvPicPr>
        <p:blipFill>
          <a:blip r:embed="rId3" cstate="print"/>
          <a:srcRect/>
          <a:stretch>
            <a:fillRect/>
          </a:stretch>
        </p:blipFill>
        <p:spPr bwMode="auto">
          <a:xfrm>
            <a:off x="2819400" y="762000"/>
            <a:ext cx="3000375" cy="4191000"/>
          </a:xfrm>
          <a:prstGeom prst="rect">
            <a:avLst/>
          </a:prstGeom>
          <a:ln>
            <a:noFill/>
          </a:ln>
          <a:effectLst>
            <a:softEdge rad="112500"/>
          </a:effectLst>
        </p:spPr>
      </p:pic>
      <p:pic>
        <p:nvPicPr>
          <p:cNvPr id="26630" name="Picture 6" descr="http://blogs.chron.com/txpotomac/WWI2.jpg"/>
          <p:cNvPicPr>
            <a:picLocks noChangeAspect="1" noChangeArrowheads="1"/>
          </p:cNvPicPr>
          <p:nvPr/>
        </p:nvPicPr>
        <p:blipFill>
          <a:blip r:embed="rId4" cstate="print"/>
          <a:srcRect/>
          <a:stretch>
            <a:fillRect/>
          </a:stretch>
        </p:blipFill>
        <p:spPr bwMode="auto">
          <a:xfrm>
            <a:off x="6248400" y="2743200"/>
            <a:ext cx="2665956" cy="3886200"/>
          </a:xfrm>
          <a:prstGeom prst="rect">
            <a:avLst/>
          </a:prstGeom>
          <a:ln>
            <a:noFill/>
          </a:ln>
          <a:effectLst>
            <a:softEdge rad="112500"/>
          </a:effectLst>
        </p:spPr>
      </p:pic>
      <p:sp>
        <p:nvSpPr>
          <p:cNvPr id="7" name="TextBox 6"/>
          <p:cNvSpPr txBox="1"/>
          <p:nvPr/>
        </p:nvSpPr>
        <p:spPr>
          <a:xfrm>
            <a:off x="152400" y="4876800"/>
            <a:ext cx="6553200" cy="1938992"/>
          </a:xfrm>
          <a:prstGeom prst="rect">
            <a:avLst/>
          </a:prstGeom>
          <a:noFill/>
        </p:spPr>
        <p:txBody>
          <a:bodyPr wrap="square" rtlCol="0">
            <a:spAutoFit/>
          </a:bodyPr>
          <a:lstStyle/>
          <a:p>
            <a:pPr>
              <a:buFont typeface="Arial"/>
              <a:buChar char="•"/>
            </a:pPr>
            <a:r>
              <a:rPr lang="en-US" sz="2400" b="1" dirty="0" smtClean="0"/>
              <a:t> Atrocities</a:t>
            </a:r>
            <a:r>
              <a:rPr lang="en-US" sz="2400" dirty="0" smtClean="0"/>
              <a:t> </a:t>
            </a:r>
            <a:r>
              <a:rPr lang="en-US" sz="2400" dirty="0" err="1" smtClean="0">
                <a:sym typeface="Wingdings"/>
              </a:rPr>
              <a:t></a:t>
            </a:r>
            <a:r>
              <a:rPr lang="en-US" sz="2400" dirty="0" smtClean="0">
                <a:sym typeface="Wingdings"/>
              </a:rPr>
              <a:t> Brutal acts against defenseless civilians</a:t>
            </a:r>
          </a:p>
          <a:p>
            <a:pPr lvl="1">
              <a:buFont typeface="Arial"/>
              <a:buChar char="•"/>
            </a:pPr>
            <a:r>
              <a:rPr lang="en-US" sz="2400" dirty="0" smtClean="0">
                <a:sym typeface="Wingdings"/>
              </a:rPr>
              <a:t> British stories of German atrocities angered Americans</a:t>
            </a:r>
          </a:p>
          <a:p>
            <a:pPr lvl="1">
              <a:buFont typeface="Arial"/>
              <a:buChar char="•"/>
            </a:pPr>
            <a:r>
              <a:rPr lang="en-US" sz="2400" dirty="0" smtClean="0">
                <a:sym typeface="Wingdings"/>
              </a:rPr>
              <a:t> Did not realize the stories were exaggerated  </a:t>
            </a:r>
          </a:p>
          <a:p>
            <a:r>
              <a:rPr lang="en-US" sz="2400" dirty="0" smtClean="0">
                <a:sym typeface="Wingdings"/>
              </a:rPr>
              <a: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Underlying causes of WWI</a:t>
            </a:r>
            <a:endParaRPr lang="en-US" b="1" dirty="0"/>
          </a:p>
        </p:txBody>
      </p:sp>
      <p:sp>
        <p:nvSpPr>
          <p:cNvPr id="2057" name="Text Box 9"/>
          <p:cNvSpPr txBox="1">
            <a:spLocks noChangeArrowheads="1"/>
          </p:cNvSpPr>
          <p:nvPr/>
        </p:nvSpPr>
        <p:spPr bwMode="auto">
          <a:xfrm>
            <a:off x="228600" y="1447800"/>
            <a:ext cx="3124200"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Times New Roman" pitchFamily="18" charset="0"/>
                <a:cs typeface="Times New Roman" pitchFamily="18" charset="0"/>
              </a:rPr>
              <a:t>Imperialism Rivalries</a:t>
            </a:r>
            <a:endParaRPr kumimoji="0" lang="en-US" sz="1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countries compete over something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Competition over land and colonies causes conflict, countries build up their military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228600" y="4419600"/>
            <a:ext cx="3124200" cy="2209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Nationalism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Extreme patriotism—desire for your country to be the most powerful. Love of one’s country over region.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Ethnic groups try to gain political unity.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5562600" y="4419600"/>
            <a:ext cx="3200400" cy="2155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Militarism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Glorification of armed strength. Building up the military.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All countries build up armies for self-defense, leads to an expectation of war.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5562600" y="1447800"/>
            <a:ext cx="3276600"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Times New Roman" pitchFamily="18" charset="0"/>
                <a:cs typeface="Times New Roman" pitchFamily="18" charset="0"/>
              </a:rPr>
              <a:t>Alliances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partnership of cooperation between 2 or more countries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Countries become bound to helping other countries and get involved in conflict through alliance treaties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3886200" y="3276600"/>
            <a:ext cx="1143000" cy="990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World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War 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Line 4"/>
          <p:cNvSpPr>
            <a:spLocks noChangeShapeType="1"/>
          </p:cNvSpPr>
          <p:nvPr/>
        </p:nvSpPr>
        <p:spPr bwMode="auto">
          <a:xfrm flipV="1">
            <a:off x="5029200" y="3200400"/>
            <a:ext cx="533400" cy="76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1" name="Line 3"/>
          <p:cNvSpPr>
            <a:spLocks noChangeShapeType="1"/>
          </p:cNvSpPr>
          <p:nvPr/>
        </p:nvSpPr>
        <p:spPr bwMode="auto">
          <a:xfrm>
            <a:off x="5029200" y="4267200"/>
            <a:ext cx="457200" cy="1524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0" name="Line 2"/>
          <p:cNvSpPr>
            <a:spLocks noChangeShapeType="1"/>
          </p:cNvSpPr>
          <p:nvPr/>
        </p:nvSpPr>
        <p:spPr bwMode="auto">
          <a:xfrm flipH="1" flipV="1">
            <a:off x="3429000" y="3200400"/>
            <a:ext cx="457200" cy="76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49" name="Line 1"/>
          <p:cNvSpPr>
            <a:spLocks noChangeShapeType="1"/>
          </p:cNvSpPr>
          <p:nvPr/>
        </p:nvSpPr>
        <p:spPr bwMode="auto">
          <a:xfrm flipH="1">
            <a:off x="3429000" y="4267200"/>
            <a:ext cx="457200" cy="114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 to="" calcmode="lin" valueType="num">
                                      <p:cBhvr>
                                        <p:cTn id="7" dur="1" fill="hold"/>
                                        <p:tgtEl>
                                          <p:spTgt spid="205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 to="" calcmode="lin" valueType="num">
                                      <p:cBhvr>
                                        <p:cTn id="12" dur="1" fill="hold"/>
                                        <p:tgtEl>
                                          <p:spTgt spid="205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 to="" calcmode="lin" valueType="num">
                                      <p:cBhvr>
                                        <p:cTn id="17" dur="1" fill="hold"/>
                                        <p:tgtEl>
                                          <p:spTgt spid="205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4"/>
                                        </p:tgtEl>
                                        <p:attrNameLst>
                                          <p:attrName>style.visibility</p:attrName>
                                        </p:attrNameLst>
                                      </p:cBhvr>
                                      <p:to>
                                        <p:strVal val="visible"/>
                                      </p:to>
                                    </p:set>
                                    <p:anim to="" calcmode="lin" valueType="num">
                                      <p:cBhvr>
                                        <p:cTn id="22" dur="1" fill="hold"/>
                                        <p:tgtEl>
                                          <p:spTgt spid="20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6" grpId="0" animBg="1"/>
      <p:bldP spid="2055" grpId="0" animBg="1"/>
      <p:bldP spid="20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t>1916—1917: Many Deaths, Few Gains</a:t>
            </a:r>
            <a:endParaRPr lang="en-US" b="1" dirty="0"/>
          </a:p>
        </p:txBody>
      </p:sp>
      <p:sp>
        <p:nvSpPr>
          <p:cNvPr id="3" name="Content Placeholder 2"/>
          <p:cNvSpPr>
            <a:spLocks noGrp="1"/>
          </p:cNvSpPr>
          <p:nvPr>
            <p:ph sz="quarter" idx="1"/>
          </p:nvPr>
        </p:nvSpPr>
        <p:spPr>
          <a:xfrm>
            <a:off x="304800" y="3276600"/>
            <a:ext cx="7772400" cy="3352800"/>
          </a:xfrm>
        </p:spPr>
        <p:txBody>
          <a:bodyPr>
            <a:normAutofit fontScale="92500" lnSpcReduction="10000"/>
          </a:bodyPr>
          <a:lstStyle/>
          <a:p>
            <a:r>
              <a:rPr lang="en-US" dirty="0" smtClean="0"/>
              <a:t>The battles on the Western Front in 1916 were some of the deadliest of the war.</a:t>
            </a:r>
          </a:p>
          <a:p>
            <a:r>
              <a:rPr lang="en-US" b="1" u="sng" dirty="0" smtClean="0"/>
              <a:t>Verdun</a:t>
            </a:r>
            <a:r>
              <a:rPr lang="en-US" dirty="0" smtClean="0"/>
              <a:t> (Feb.-Dec. 1916) resulted in over 300,000 deaths. The French turned back Germany’s attempted invasion.</a:t>
            </a:r>
          </a:p>
          <a:p>
            <a:r>
              <a:rPr lang="en-US" dirty="0" smtClean="0"/>
              <a:t>The </a:t>
            </a:r>
            <a:r>
              <a:rPr lang="en-US" b="1" u="sng" dirty="0" smtClean="0"/>
              <a:t>Somme</a:t>
            </a:r>
            <a:r>
              <a:rPr lang="en-US" dirty="0" smtClean="0"/>
              <a:t> (July-Nov 1916) resulted in over 1 million deaths, in a failed British attempt to attack the German trenches.</a:t>
            </a:r>
          </a:p>
          <a:p>
            <a:r>
              <a:rPr lang="en-US" sz="1200" dirty="0" smtClean="0">
                <a:hlinkClick r:id="rId2"/>
              </a:rPr>
              <a:t>http://www.history.com/topics/battle-of-the-somme/media#1916-battle-of-the-somme</a:t>
            </a:r>
            <a:endParaRPr lang="en-US" sz="1200" dirty="0" smtClean="0"/>
          </a:p>
          <a:p>
            <a:r>
              <a:rPr lang="en-US" dirty="0" smtClean="0"/>
              <a:t>The 3</a:t>
            </a:r>
            <a:r>
              <a:rPr lang="en-US" baseline="30000" dirty="0" smtClean="0"/>
              <a:t>rd</a:t>
            </a:r>
            <a:r>
              <a:rPr lang="en-US" dirty="0" smtClean="0"/>
              <a:t> Battle of </a:t>
            </a:r>
            <a:r>
              <a:rPr lang="en-US" b="1" u="sng" dirty="0" smtClean="0"/>
              <a:t>Ypres</a:t>
            </a:r>
            <a:r>
              <a:rPr lang="en-US" dirty="0" smtClean="0"/>
              <a:t> (Aug-Nov 1917) fought in pouring rain, results in 700,000 combined casualties &amp; no territory gained.</a:t>
            </a:r>
            <a:endParaRPr lang="en-US" dirty="0"/>
          </a:p>
        </p:txBody>
      </p:sp>
      <p:pic>
        <p:nvPicPr>
          <p:cNvPr id="1026" name="Picture 2" descr="Battle Sites at Verdun, the Somme and Ypres"/>
          <p:cNvPicPr>
            <a:picLocks noChangeAspect="1" noChangeArrowheads="1"/>
          </p:cNvPicPr>
          <p:nvPr/>
        </p:nvPicPr>
        <p:blipFill>
          <a:blip r:embed="rId3" cstate="print"/>
          <a:srcRect/>
          <a:stretch>
            <a:fillRect/>
          </a:stretch>
        </p:blipFill>
        <p:spPr bwMode="auto">
          <a:xfrm>
            <a:off x="152400" y="914400"/>
            <a:ext cx="4248150" cy="2257426"/>
          </a:xfrm>
          <a:prstGeom prst="rect">
            <a:avLst/>
          </a:prstGeom>
          <a:noFill/>
        </p:spPr>
      </p:pic>
      <p:pic>
        <p:nvPicPr>
          <p:cNvPr id="1028" name="Picture 4" descr="Soldiers advancing, near the Somme, France, 1916"/>
          <p:cNvPicPr>
            <a:picLocks noChangeAspect="1" noChangeArrowheads="1"/>
          </p:cNvPicPr>
          <p:nvPr/>
        </p:nvPicPr>
        <p:blipFill>
          <a:blip r:embed="rId4" cstate="print"/>
          <a:srcRect/>
          <a:stretch>
            <a:fillRect/>
          </a:stretch>
        </p:blipFill>
        <p:spPr bwMode="auto">
          <a:xfrm>
            <a:off x="4467225" y="914400"/>
            <a:ext cx="4524375" cy="16125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a:bodyPr>
          <a:lstStyle/>
          <a:p>
            <a:r>
              <a:rPr lang="en-US" sz="2400" b="1" dirty="0" smtClean="0"/>
              <a:t>1917—Mutiny, Rebellion, and the Fight for Democracy</a:t>
            </a:r>
            <a:endParaRPr lang="en-US" sz="2400" b="1" dirty="0"/>
          </a:p>
        </p:txBody>
      </p:sp>
      <p:sp>
        <p:nvSpPr>
          <p:cNvPr id="3" name="Content Placeholder 2"/>
          <p:cNvSpPr>
            <a:spLocks noGrp="1"/>
          </p:cNvSpPr>
          <p:nvPr>
            <p:ph sz="quarter" idx="1"/>
          </p:nvPr>
        </p:nvSpPr>
        <p:spPr>
          <a:xfrm>
            <a:off x="914400" y="838200"/>
            <a:ext cx="3657600" cy="5181600"/>
          </a:xfrm>
        </p:spPr>
        <p:txBody>
          <a:bodyPr>
            <a:normAutofit fontScale="70000" lnSpcReduction="20000"/>
          </a:bodyPr>
          <a:lstStyle/>
          <a:p>
            <a:r>
              <a:rPr lang="en-US" dirty="0" smtClean="0"/>
              <a:t>The </a:t>
            </a:r>
            <a:r>
              <a:rPr lang="en-US" b="1" u="sng" dirty="0" smtClean="0"/>
              <a:t>United States</a:t>
            </a:r>
            <a:r>
              <a:rPr lang="en-US" dirty="0" smtClean="0"/>
              <a:t> declares war on Germany April 6, 1917.</a:t>
            </a:r>
          </a:p>
          <a:p>
            <a:pPr>
              <a:buNone/>
            </a:pPr>
            <a:r>
              <a:rPr lang="en-US" dirty="0" smtClean="0"/>
              <a:t>	- “Zimmerman Telegram”, proposing alliance between Germany &amp; </a:t>
            </a:r>
            <a:r>
              <a:rPr lang="en-US" b="1" u="sng" dirty="0" smtClean="0"/>
              <a:t>Mexico</a:t>
            </a:r>
            <a:r>
              <a:rPr lang="en-US" dirty="0" smtClean="0"/>
              <a:t>, intercepted by US spies</a:t>
            </a:r>
          </a:p>
          <a:p>
            <a:pPr>
              <a:buNone/>
            </a:pPr>
            <a:r>
              <a:rPr lang="en-US" dirty="0" smtClean="0"/>
              <a:t>	- Germany continues “unrestricted submarine warfare”, sinking US cargo ships bound for Britain</a:t>
            </a:r>
          </a:p>
          <a:p>
            <a:r>
              <a:rPr lang="en-US" dirty="0" smtClean="0"/>
              <a:t>Czar </a:t>
            </a:r>
            <a:r>
              <a:rPr lang="en-US" b="1" u="sng" dirty="0" smtClean="0"/>
              <a:t>Nicholas II </a:t>
            </a:r>
            <a:r>
              <a:rPr lang="en-US" dirty="0" smtClean="0"/>
              <a:t>of Russia abdicates in March. New democratic government stays in war, however; loses support of the Russian people.</a:t>
            </a:r>
          </a:p>
          <a:p>
            <a:r>
              <a:rPr lang="en-US" dirty="0" smtClean="0"/>
              <a:t>Communists, led by Vladimir </a:t>
            </a:r>
            <a:r>
              <a:rPr lang="en-US" b="1" u="sng" dirty="0" smtClean="0"/>
              <a:t>Lenin</a:t>
            </a:r>
            <a:r>
              <a:rPr lang="en-US" dirty="0" smtClean="0"/>
              <a:t>, revolt in November. Russia </a:t>
            </a:r>
            <a:r>
              <a:rPr lang="en-US" b="1" u="sng" dirty="0" smtClean="0"/>
              <a:t>withdraws</a:t>
            </a:r>
            <a:r>
              <a:rPr lang="en-US" dirty="0" smtClean="0"/>
              <a:t> from WWI in December.</a:t>
            </a:r>
          </a:p>
          <a:p>
            <a:r>
              <a:rPr lang="en-US" dirty="0" smtClean="0"/>
              <a:t>In April, after another failed attack resulted in 250,000 French casualties, French soldiers </a:t>
            </a:r>
            <a:r>
              <a:rPr lang="en-US" b="1" u="sng" dirty="0" smtClean="0"/>
              <a:t>mutiny</a:t>
            </a:r>
            <a:r>
              <a:rPr lang="en-US" dirty="0" smtClean="0"/>
              <a:t> (“go on strike”), demanding that their commanders conduct the war differently.</a:t>
            </a:r>
          </a:p>
        </p:txBody>
      </p:sp>
      <p:pic>
        <p:nvPicPr>
          <p:cNvPr id="37890" name="Picture 2" descr="Russian soldiers"/>
          <p:cNvPicPr>
            <a:picLocks noChangeAspect="1" noChangeArrowheads="1"/>
          </p:cNvPicPr>
          <p:nvPr/>
        </p:nvPicPr>
        <p:blipFill>
          <a:blip r:embed="rId2" cstate="print"/>
          <a:srcRect/>
          <a:stretch>
            <a:fillRect/>
          </a:stretch>
        </p:blipFill>
        <p:spPr bwMode="auto">
          <a:xfrm>
            <a:off x="4495800" y="4724400"/>
            <a:ext cx="4524375" cy="1666875"/>
          </a:xfrm>
          <a:prstGeom prst="rect">
            <a:avLst/>
          </a:prstGeom>
          <a:noFill/>
        </p:spPr>
      </p:pic>
      <p:pic>
        <p:nvPicPr>
          <p:cNvPr id="37892" name="Picture 4" descr="Detail of the Zimmermann Telegram"/>
          <p:cNvPicPr>
            <a:picLocks noChangeAspect="1" noChangeArrowheads="1"/>
          </p:cNvPicPr>
          <p:nvPr/>
        </p:nvPicPr>
        <p:blipFill>
          <a:blip r:embed="rId3" cstate="print"/>
          <a:srcRect/>
          <a:stretch>
            <a:fillRect/>
          </a:stretch>
        </p:blipFill>
        <p:spPr bwMode="auto">
          <a:xfrm>
            <a:off x="4648200" y="838200"/>
            <a:ext cx="1727200" cy="1295400"/>
          </a:xfrm>
          <a:prstGeom prst="rect">
            <a:avLst/>
          </a:prstGeom>
          <a:noFill/>
        </p:spPr>
      </p:pic>
      <p:pic>
        <p:nvPicPr>
          <p:cNvPr id="37894" name="Picture 6" descr="http://upload.wikimedia.org/wikipedia/commons/thumb/5/53/Thomas_Woodrow_Wilson%2C_Harris_%26_Ewing_bw_photo_portrait%2C_1919.jpg/245px-Thomas_Woodrow_Wilson%2C_Harris_%26_Ewing_bw_photo_portrait%2C_1919.jpg">
            <a:hlinkClick r:id="rId4" tooltip="Woodrow Wilson"/>
          </p:cNvPr>
          <p:cNvPicPr>
            <a:picLocks noChangeAspect="1" noChangeArrowheads="1"/>
          </p:cNvPicPr>
          <p:nvPr/>
        </p:nvPicPr>
        <p:blipFill>
          <a:blip r:embed="rId5" cstate="print"/>
          <a:srcRect/>
          <a:stretch>
            <a:fillRect/>
          </a:stretch>
        </p:blipFill>
        <p:spPr bwMode="auto">
          <a:xfrm>
            <a:off x="6553200" y="762000"/>
            <a:ext cx="2105025" cy="3187610"/>
          </a:xfrm>
          <a:prstGeom prst="rect">
            <a:avLst/>
          </a:prstGeom>
          <a:noFill/>
        </p:spPr>
      </p:pic>
      <p:pic>
        <p:nvPicPr>
          <p:cNvPr id="37896" name="Picture 8" descr="http://upload.wikimedia.org/wikipedia/commons/thumb/b/b9/Lenin.jpg/225px-Lenin.jpg">
            <a:hlinkClick r:id="rId6" tooltip="Vladimir Lenin"/>
          </p:cNvPr>
          <p:cNvPicPr>
            <a:picLocks noChangeAspect="1" noChangeArrowheads="1"/>
          </p:cNvPicPr>
          <p:nvPr/>
        </p:nvPicPr>
        <p:blipFill>
          <a:blip r:embed="rId7" cstate="print"/>
          <a:srcRect/>
          <a:stretch>
            <a:fillRect/>
          </a:stretch>
        </p:blipFill>
        <p:spPr bwMode="auto">
          <a:xfrm>
            <a:off x="4572000" y="2209800"/>
            <a:ext cx="1828800" cy="24140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b="1" dirty="0" smtClean="0"/>
              <a:t>1918: Collapse of the Central Powers</a:t>
            </a:r>
            <a:endParaRPr lang="en-US" b="1" dirty="0"/>
          </a:p>
        </p:txBody>
      </p:sp>
      <p:sp>
        <p:nvSpPr>
          <p:cNvPr id="3" name="Content Placeholder 2"/>
          <p:cNvSpPr>
            <a:spLocks noGrp="1"/>
          </p:cNvSpPr>
          <p:nvPr>
            <p:ph sz="quarter" idx="1"/>
          </p:nvPr>
        </p:nvSpPr>
        <p:spPr>
          <a:xfrm>
            <a:off x="304800" y="2895600"/>
            <a:ext cx="8534400" cy="3733800"/>
          </a:xfrm>
        </p:spPr>
        <p:txBody>
          <a:bodyPr>
            <a:normAutofit fontScale="92500" lnSpcReduction="10000"/>
          </a:bodyPr>
          <a:lstStyle/>
          <a:p>
            <a:r>
              <a:rPr lang="en-US" dirty="0" smtClean="0"/>
              <a:t>In 1918, both sides were running out of </a:t>
            </a:r>
            <a:r>
              <a:rPr lang="en-US" b="1" u="sng" dirty="0" smtClean="0"/>
              <a:t>soldiers</a:t>
            </a:r>
            <a:r>
              <a:rPr lang="en-US" dirty="0" smtClean="0"/>
              <a:t>, drafting old men and young boys. </a:t>
            </a:r>
          </a:p>
          <a:p>
            <a:r>
              <a:rPr lang="en-US" dirty="0" smtClean="0"/>
              <a:t>Germany launches offensive in March to try to end war before US troops arrive. Germans get near Paris, but </a:t>
            </a:r>
            <a:r>
              <a:rPr lang="en-US" b="1" u="sng" dirty="0" smtClean="0"/>
              <a:t>US</a:t>
            </a:r>
            <a:r>
              <a:rPr lang="en-US" dirty="0" smtClean="0"/>
              <a:t> soldiers arrive to help turn back attack at Chateau-Thierry in June.</a:t>
            </a:r>
          </a:p>
          <a:p>
            <a:r>
              <a:rPr lang="en-US" dirty="0" smtClean="0"/>
              <a:t>Counter-offensive leads to German retreat. German soldiers begin refusing to fight; German civilians </a:t>
            </a:r>
            <a:r>
              <a:rPr lang="en-US" b="1" u="sng" dirty="0" smtClean="0"/>
              <a:t>revolt</a:t>
            </a:r>
            <a:r>
              <a:rPr lang="en-US" dirty="0" smtClean="0"/>
              <a:t> in October as Allied army crosses into Germany</a:t>
            </a:r>
          </a:p>
          <a:p>
            <a:r>
              <a:rPr lang="en-US" dirty="0" smtClean="0"/>
              <a:t>Kaiser Wilhelm II abdicates German throne; </a:t>
            </a:r>
            <a:r>
              <a:rPr lang="en-US" b="1" u="sng" dirty="0" smtClean="0"/>
              <a:t>armistice</a:t>
            </a:r>
            <a:r>
              <a:rPr lang="en-US" dirty="0" smtClean="0"/>
              <a:t> (agreement to stop fighting) is signed Nov. 11, 1918.</a:t>
            </a:r>
          </a:p>
          <a:p>
            <a:endParaRPr lang="en-US" dirty="0"/>
          </a:p>
        </p:txBody>
      </p:sp>
      <p:pic>
        <p:nvPicPr>
          <p:cNvPr id="38914" name="Picture 2" descr="American soldiers on parade"/>
          <p:cNvPicPr>
            <a:picLocks noChangeAspect="1" noChangeArrowheads="1"/>
          </p:cNvPicPr>
          <p:nvPr/>
        </p:nvPicPr>
        <p:blipFill>
          <a:blip r:embed="rId2" cstate="print"/>
          <a:srcRect/>
          <a:stretch>
            <a:fillRect/>
          </a:stretch>
        </p:blipFill>
        <p:spPr bwMode="auto">
          <a:xfrm>
            <a:off x="228600" y="914400"/>
            <a:ext cx="4676775" cy="1666875"/>
          </a:xfrm>
          <a:prstGeom prst="rect">
            <a:avLst/>
          </a:prstGeom>
          <a:noFill/>
        </p:spPr>
      </p:pic>
      <p:sp>
        <p:nvSpPr>
          <p:cNvPr id="5" name="TextBox 4"/>
          <p:cNvSpPr txBox="1"/>
          <p:nvPr/>
        </p:nvSpPr>
        <p:spPr>
          <a:xfrm>
            <a:off x="1219200" y="2590800"/>
            <a:ext cx="2743200" cy="307777"/>
          </a:xfrm>
          <a:prstGeom prst="rect">
            <a:avLst/>
          </a:prstGeom>
          <a:noFill/>
        </p:spPr>
        <p:txBody>
          <a:bodyPr wrap="square" rtlCol="0">
            <a:spAutoFit/>
          </a:bodyPr>
          <a:lstStyle/>
          <a:p>
            <a:r>
              <a:rPr lang="en-US" sz="1400" dirty="0" smtClean="0"/>
              <a:t>American soldiers marching to battle</a:t>
            </a:r>
            <a:endParaRPr lang="en-US" sz="1400" dirty="0"/>
          </a:p>
        </p:txBody>
      </p:sp>
      <p:pic>
        <p:nvPicPr>
          <p:cNvPr id="38926" name="Picture 14" descr="German envoys who signed peace treaty"/>
          <p:cNvPicPr>
            <a:picLocks noChangeAspect="1" noChangeArrowheads="1"/>
          </p:cNvPicPr>
          <p:nvPr/>
        </p:nvPicPr>
        <p:blipFill>
          <a:blip r:embed="rId3" cstate="print"/>
          <a:srcRect/>
          <a:stretch>
            <a:fillRect/>
          </a:stretch>
        </p:blipFill>
        <p:spPr bwMode="auto">
          <a:xfrm>
            <a:off x="5791200" y="914400"/>
            <a:ext cx="2133600" cy="1564641"/>
          </a:xfrm>
          <a:prstGeom prst="rect">
            <a:avLst/>
          </a:prstGeom>
          <a:noFill/>
        </p:spPr>
      </p:pic>
      <p:sp>
        <p:nvSpPr>
          <p:cNvPr id="14" name="TextBox 13"/>
          <p:cNvSpPr txBox="1"/>
          <p:nvPr/>
        </p:nvSpPr>
        <p:spPr>
          <a:xfrm>
            <a:off x="5562600" y="2514600"/>
            <a:ext cx="2667000" cy="276999"/>
          </a:xfrm>
          <a:prstGeom prst="rect">
            <a:avLst/>
          </a:prstGeom>
          <a:noFill/>
        </p:spPr>
        <p:txBody>
          <a:bodyPr wrap="square" rtlCol="0">
            <a:spAutoFit/>
          </a:bodyPr>
          <a:lstStyle/>
          <a:p>
            <a:r>
              <a:rPr lang="en-US" sz="1200" dirty="0" smtClean="0"/>
              <a:t>German officers after signing the armistice</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t>War Without End</a:t>
            </a:r>
            <a:endParaRPr lang="en-US" b="1" dirty="0"/>
          </a:p>
        </p:txBody>
      </p:sp>
      <p:sp>
        <p:nvSpPr>
          <p:cNvPr id="3" name="Content Placeholder 2"/>
          <p:cNvSpPr>
            <a:spLocks noGrp="1"/>
          </p:cNvSpPr>
          <p:nvPr>
            <p:ph sz="quarter" idx="1"/>
          </p:nvPr>
        </p:nvSpPr>
        <p:spPr>
          <a:xfrm>
            <a:off x="152400" y="762000"/>
            <a:ext cx="8382000" cy="2133600"/>
          </a:xfrm>
        </p:spPr>
        <p:txBody>
          <a:bodyPr>
            <a:normAutofit fontScale="85000" lnSpcReduction="20000"/>
          </a:bodyPr>
          <a:lstStyle/>
          <a:p>
            <a:r>
              <a:rPr lang="en-US" dirty="0" smtClean="0"/>
              <a:t>Allies kept </a:t>
            </a:r>
            <a:r>
              <a:rPr lang="en-US" b="1" u="sng" dirty="0" smtClean="0"/>
              <a:t>blockade</a:t>
            </a:r>
            <a:r>
              <a:rPr lang="en-US" dirty="0" smtClean="0"/>
              <a:t> in place until June 1919 to pressure Germany into agreeing to terms of treaty; thousands more German civilians die from starvation</a:t>
            </a:r>
          </a:p>
          <a:p>
            <a:r>
              <a:rPr lang="en-US" dirty="0" smtClean="0"/>
              <a:t> Allies (including US) send some troops to fight in Russian Civil War against Communists.</a:t>
            </a:r>
          </a:p>
          <a:p>
            <a:r>
              <a:rPr lang="en-US" b="1" u="sng" dirty="0" smtClean="0"/>
              <a:t>Flu</a:t>
            </a:r>
            <a:r>
              <a:rPr lang="en-US" dirty="0" smtClean="0"/>
              <a:t> pandemic kills millions worldwide 1918-19; more died from flu than from WWI battles.</a:t>
            </a:r>
          </a:p>
          <a:p>
            <a:endParaRPr lang="en-US" dirty="0"/>
          </a:p>
        </p:txBody>
      </p:sp>
      <p:pic>
        <p:nvPicPr>
          <p:cNvPr id="39938" name="Picture 2" descr="File:American troops in Vladivostok 1918 HD-SN-99-02013.JPEG">
            <a:hlinkClick r:id="rId2"/>
          </p:cNvPr>
          <p:cNvPicPr>
            <a:picLocks noChangeAspect="1" noChangeArrowheads="1"/>
          </p:cNvPicPr>
          <p:nvPr/>
        </p:nvPicPr>
        <p:blipFill>
          <a:blip r:embed="rId3" cstate="print"/>
          <a:srcRect/>
          <a:stretch>
            <a:fillRect/>
          </a:stretch>
        </p:blipFill>
        <p:spPr bwMode="auto">
          <a:xfrm>
            <a:off x="304800" y="2971800"/>
            <a:ext cx="4648200" cy="2841213"/>
          </a:xfrm>
          <a:prstGeom prst="rect">
            <a:avLst/>
          </a:prstGeom>
          <a:noFill/>
        </p:spPr>
      </p:pic>
      <p:sp>
        <p:nvSpPr>
          <p:cNvPr id="5" name="TextBox 4"/>
          <p:cNvSpPr txBox="1"/>
          <p:nvPr/>
        </p:nvSpPr>
        <p:spPr>
          <a:xfrm>
            <a:off x="304800" y="5943600"/>
            <a:ext cx="4648200" cy="381000"/>
          </a:xfrm>
          <a:prstGeom prst="rect">
            <a:avLst/>
          </a:prstGeom>
          <a:noFill/>
        </p:spPr>
        <p:txBody>
          <a:bodyPr wrap="square" rtlCol="0">
            <a:spAutoFit/>
          </a:bodyPr>
          <a:lstStyle/>
          <a:p>
            <a:r>
              <a:rPr lang="en-US" dirty="0" smtClean="0"/>
              <a:t>US troops march in Vladivostok, Russia-1918</a:t>
            </a:r>
            <a:endParaRPr lang="en-US" dirty="0"/>
          </a:p>
        </p:txBody>
      </p:sp>
      <p:pic>
        <p:nvPicPr>
          <p:cNvPr id="39940" name="Picture 4" descr="Hungry children of post-war Europe"/>
          <p:cNvPicPr>
            <a:picLocks noChangeAspect="1" noChangeArrowheads="1"/>
          </p:cNvPicPr>
          <p:nvPr/>
        </p:nvPicPr>
        <p:blipFill>
          <a:blip r:embed="rId4" cstate="print"/>
          <a:srcRect/>
          <a:stretch>
            <a:fillRect/>
          </a:stretch>
        </p:blipFill>
        <p:spPr bwMode="auto">
          <a:xfrm>
            <a:off x="5867400" y="3276600"/>
            <a:ext cx="1981200" cy="14859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Fourteen Points</a:t>
            </a:r>
            <a:endParaRPr lang="en-US" dirty="0"/>
          </a:p>
        </p:txBody>
      </p:sp>
      <p:sp>
        <p:nvSpPr>
          <p:cNvPr id="3" name="Content Placeholder 2"/>
          <p:cNvSpPr>
            <a:spLocks noGrp="1"/>
          </p:cNvSpPr>
          <p:nvPr>
            <p:ph sz="quarter" idx="1"/>
          </p:nvPr>
        </p:nvSpPr>
        <p:spPr/>
        <p:txBody>
          <a:bodyPr/>
          <a:lstStyle/>
          <a:p>
            <a:r>
              <a:rPr lang="en-US" dirty="0" smtClean="0"/>
              <a:t>President Wilson outlined a set of ideas for improving world relations</a:t>
            </a:r>
          </a:p>
          <a:p>
            <a:pPr lvl="1"/>
            <a:r>
              <a:rPr lang="en-US" dirty="0" smtClean="0"/>
              <a:t>14 Points </a:t>
            </a:r>
            <a:r>
              <a:rPr lang="en-US" dirty="0" smtClean="0">
                <a:sym typeface="Wingdings" pitchFamily="2" charset="2"/>
              </a:rPr>
              <a:t> 6 were generalized, 8 dealt with specific countries</a:t>
            </a:r>
          </a:p>
          <a:p>
            <a:pPr marL="1051560" lvl="2" indent="-457200">
              <a:buFont typeface="+mj-lt"/>
              <a:buAutoNum type="arabicPeriod"/>
            </a:pPr>
            <a:r>
              <a:rPr lang="en-US" dirty="0" smtClean="0">
                <a:sym typeface="Wingdings" pitchFamily="2" charset="2"/>
              </a:rPr>
              <a:t>No secret treaties</a:t>
            </a:r>
          </a:p>
          <a:p>
            <a:pPr marL="1051560" lvl="2" indent="-457200">
              <a:buFont typeface="+mj-lt"/>
              <a:buAutoNum type="arabicPeriod"/>
            </a:pPr>
            <a:r>
              <a:rPr lang="en-US" dirty="0" smtClean="0">
                <a:sym typeface="Wingdings" pitchFamily="2" charset="2"/>
              </a:rPr>
              <a:t>Freedom of the seas for all nations</a:t>
            </a:r>
          </a:p>
          <a:p>
            <a:pPr marL="1051560" lvl="2" indent="-457200">
              <a:buFont typeface="+mj-lt"/>
              <a:buAutoNum type="arabicPeriod"/>
            </a:pPr>
            <a:r>
              <a:rPr lang="en-US" dirty="0" smtClean="0">
                <a:sym typeface="Wingdings" pitchFamily="2" charset="2"/>
              </a:rPr>
              <a:t>Removal of all economic barriers, such as tariffs</a:t>
            </a:r>
          </a:p>
          <a:p>
            <a:pPr marL="1051560" lvl="2" indent="-457200">
              <a:buFont typeface="+mj-lt"/>
              <a:buAutoNum type="arabicPeriod"/>
            </a:pPr>
            <a:r>
              <a:rPr lang="en-US" dirty="0" smtClean="0">
                <a:sym typeface="Wingdings" pitchFamily="2" charset="2"/>
              </a:rPr>
              <a:t>Reduction of national armaments </a:t>
            </a:r>
          </a:p>
          <a:p>
            <a:pPr marL="1051560" lvl="2" indent="-457200">
              <a:buFont typeface="+mj-lt"/>
              <a:buAutoNum type="arabicPeriod"/>
            </a:pPr>
            <a:r>
              <a:rPr lang="en-US" dirty="0" smtClean="0">
                <a:sym typeface="Wingdings" pitchFamily="2" charset="2"/>
              </a:rPr>
              <a:t>Adjustment of colonial claims so they were fair to both imperialist powers and colonial people</a:t>
            </a:r>
          </a:p>
          <a:p>
            <a:pPr marL="1051560" lvl="2" indent="-457200">
              <a:buFont typeface="+mj-lt"/>
              <a:buAutoNum type="arabicPeriod"/>
            </a:pPr>
            <a:r>
              <a:rPr lang="en-US" dirty="0" smtClean="0">
                <a:sym typeface="Wingdings" pitchFamily="2" charset="2"/>
              </a:rPr>
              <a:t>Establishment of  “a general association of nations” to guarantee political independence and protection to small and large states alike</a:t>
            </a:r>
          </a:p>
          <a:p>
            <a:pPr marL="1051560" lvl="2" indent="-457200">
              <a:buFont typeface="+mj-lt"/>
              <a:buAutoNum type="arabicPeriod"/>
            </a:pPr>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smtClean="0">
              <a:sym typeface="Wingdings" pitchFamily="2" charset="2"/>
            </a:endParaRP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Wilson’s Notes </a:t>
            </a:r>
            <a:endParaRPr lang="en-US" dirty="0"/>
          </a:p>
        </p:txBody>
      </p:sp>
      <p:sp>
        <p:nvSpPr>
          <p:cNvPr id="3" name="Content Placeholder 2"/>
          <p:cNvSpPr>
            <a:spLocks noGrp="1"/>
          </p:cNvSpPr>
          <p:nvPr>
            <p:ph sz="quarter" idx="1"/>
          </p:nvPr>
        </p:nvSpPr>
        <p:spPr/>
        <p:txBody>
          <a:bodyPr/>
          <a:lstStyle/>
          <a:p>
            <a:pPr>
              <a:buNone/>
            </a:pPr>
            <a:endParaRPr lang="en-US" dirty="0"/>
          </a:p>
        </p:txBody>
      </p:sp>
      <p:pic>
        <p:nvPicPr>
          <p:cNvPr id="1030" name="Picture 6" descr="http://www.woodrowwilsonhouse.org/images/14points_WilsonsNotes.gif"/>
          <p:cNvPicPr>
            <a:picLocks noChangeAspect="1" noChangeArrowheads="1"/>
          </p:cNvPicPr>
          <p:nvPr/>
        </p:nvPicPr>
        <p:blipFill>
          <a:blip r:embed="rId2" cstate="print"/>
          <a:srcRect/>
          <a:stretch>
            <a:fillRect/>
          </a:stretch>
        </p:blipFill>
        <p:spPr bwMode="auto">
          <a:xfrm>
            <a:off x="1600200" y="1524000"/>
            <a:ext cx="5638800" cy="50482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t>The Cost of War</a:t>
            </a:r>
            <a:endParaRPr lang="en-US" b="1" dirty="0"/>
          </a:p>
        </p:txBody>
      </p:sp>
      <p:sp>
        <p:nvSpPr>
          <p:cNvPr id="3" name="Content Placeholder 2"/>
          <p:cNvSpPr>
            <a:spLocks noGrp="1"/>
          </p:cNvSpPr>
          <p:nvPr>
            <p:ph sz="quarter" idx="1"/>
          </p:nvPr>
        </p:nvSpPr>
        <p:spPr>
          <a:xfrm>
            <a:off x="152400" y="2667000"/>
            <a:ext cx="4495800" cy="3886200"/>
          </a:xfrm>
        </p:spPr>
        <p:txBody>
          <a:bodyPr/>
          <a:lstStyle/>
          <a:p>
            <a:r>
              <a:rPr lang="en-US" dirty="0" smtClean="0"/>
              <a:t>Which Allied Power suffered the most casualties?</a:t>
            </a:r>
          </a:p>
          <a:p>
            <a:r>
              <a:rPr lang="en-US" dirty="0" smtClean="0"/>
              <a:t>Which Central Power suffered the most casualties?</a:t>
            </a:r>
          </a:p>
          <a:p>
            <a:r>
              <a:rPr lang="en-US" dirty="0" smtClean="0"/>
              <a:t>What was the total number of soldiers killed in WWI?</a:t>
            </a:r>
          </a:p>
          <a:p>
            <a:r>
              <a:rPr lang="en-US" dirty="0" smtClean="0">
                <a:hlinkClick r:id="rId2"/>
              </a:rPr>
              <a:t>http://www.pbs.org/greatwar/resources/casdeath_pop.html</a:t>
            </a:r>
            <a:endParaRPr lang="en-US" dirty="0" smtClean="0"/>
          </a:p>
          <a:p>
            <a:endParaRPr lang="en-US" dirty="0"/>
          </a:p>
        </p:txBody>
      </p:sp>
      <p:pic>
        <p:nvPicPr>
          <p:cNvPr id="40962" name="Picture 2" descr="Cemetery in France"/>
          <p:cNvPicPr>
            <a:picLocks noChangeAspect="1" noChangeArrowheads="1"/>
          </p:cNvPicPr>
          <p:nvPr/>
        </p:nvPicPr>
        <p:blipFill>
          <a:blip r:embed="rId3" cstate="print"/>
          <a:srcRect/>
          <a:stretch>
            <a:fillRect/>
          </a:stretch>
        </p:blipFill>
        <p:spPr bwMode="auto">
          <a:xfrm>
            <a:off x="2133600" y="685800"/>
            <a:ext cx="5410200" cy="192827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Peace Conference</a:t>
            </a:r>
            <a:endParaRPr lang="en-US" dirty="0"/>
          </a:p>
        </p:txBody>
      </p:sp>
      <p:sp>
        <p:nvSpPr>
          <p:cNvPr id="3" name="Content Placeholder 2"/>
          <p:cNvSpPr>
            <a:spLocks noGrp="1"/>
          </p:cNvSpPr>
          <p:nvPr>
            <p:ph sz="quarter" idx="1"/>
          </p:nvPr>
        </p:nvSpPr>
        <p:spPr>
          <a:xfrm>
            <a:off x="914400" y="1447800"/>
            <a:ext cx="7772400" cy="5181600"/>
          </a:xfrm>
        </p:spPr>
        <p:txBody>
          <a:bodyPr/>
          <a:lstStyle/>
          <a:p>
            <a:r>
              <a:rPr lang="en-US" dirty="0" smtClean="0"/>
              <a:t>The Big 4</a:t>
            </a:r>
          </a:p>
          <a:p>
            <a:pPr marL="777240" lvl="1" indent="-457200">
              <a:buFont typeface="+mj-lt"/>
              <a:buAutoNum type="arabicPeriod"/>
            </a:pPr>
            <a:r>
              <a:rPr lang="en-US" dirty="0" smtClean="0"/>
              <a:t>U.S. President Woodrow Wilson</a:t>
            </a:r>
          </a:p>
          <a:p>
            <a:pPr marL="777240" lvl="1" indent="-457200">
              <a:buFont typeface="+mj-lt"/>
              <a:buAutoNum type="arabicPeriod"/>
            </a:pPr>
            <a:r>
              <a:rPr lang="en-US" dirty="0" smtClean="0"/>
              <a:t>British Prime Minister David Lloyd George</a:t>
            </a:r>
          </a:p>
          <a:p>
            <a:pPr marL="777240" lvl="1" indent="-457200">
              <a:buFont typeface="+mj-lt"/>
              <a:buAutoNum type="arabicPeriod"/>
            </a:pPr>
            <a:r>
              <a:rPr lang="en-US" dirty="0" smtClean="0"/>
              <a:t>French Premier Georges Clemenceau </a:t>
            </a:r>
          </a:p>
          <a:p>
            <a:pPr marL="777240" lvl="1" indent="-457200">
              <a:buFont typeface="+mj-lt"/>
              <a:buAutoNum type="arabicPeriod"/>
            </a:pPr>
            <a:r>
              <a:rPr lang="en-US" dirty="0" smtClean="0"/>
              <a:t>Italian Prime Minister </a:t>
            </a:r>
            <a:r>
              <a:rPr lang="en-US" dirty="0" err="1" smtClean="0"/>
              <a:t>Vittorio</a:t>
            </a:r>
            <a:r>
              <a:rPr lang="en-US" dirty="0" smtClean="0"/>
              <a:t> Orlando </a:t>
            </a:r>
          </a:p>
          <a:p>
            <a:pPr marL="777240" lvl="1" indent="-457200">
              <a:buFont typeface="+mj-lt"/>
              <a:buAutoNum type="arabicPeriod"/>
            </a:pPr>
            <a:endParaRPr lang="en-US" dirty="0" smtClean="0"/>
          </a:p>
          <a:p>
            <a:pPr marL="777240" lvl="1" indent="-457200">
              <a:buFont typeface="+mj-lt"/>
              <a:buAutoNum type="arabicPeriod"/>
            </a:pPr>
            <a:endParaRPr lang="en-US" dirty="0" smtClean="0"/>
          </a:p>
          <a:p>
            <a:pPr marL="777240" lvl="1" indent="-457200">
              <a:buFont typeface="+mj-lt"/>
              <a:buAutoNum type="arabicPeriod"/>
            </a:pPr>
            <a:endParaRPr lang="en-US" dirty="0" smtClean="0"/>
          </a:p>
          <a:p>
            <a:pPr marL="777240" lvl="1" indent="-457200">
              <a:buFont typeface="+mj-lt"/>
              <a:buAutoNum type="arabicPeriod"/>
            </a:pPr>
            <a:endParaRPr lang="en-US" dirty="0" smtClean="0"/>
          </a:p>
          <a:p>
            <a:pPr marL="777240" lvl="1" indent="-457200">
              <a:buFont typeface="+mj-lt"/>
              <a:buAutoNum type="arabicPeriod"/>
            </a:pPr>
            <a:endParaRPr lang="en-US" dirty="0" smtClean="0"/>
          </a:p>
          <a:p>
            <a:pPr marL="777240" lvl="1" indent="-457200">
              <a:buFont typeface="+mj-lt"/>
              <a:buAutoNum type="arabicPeriod"/>
            </a:pPr>
            <a:endParaRPr lang="en-US" dirty="0" smtClean="0"/>
          </a:p>
          <a:p>
            <a:pPr marL="1600200" lvl="4" indent="-457200"/>
            <a:r>
              <a:rPr lang="en-US" dirty="0" smtClean="0"/>
              <a:t>Met at Versailles </a:t>
            </a:r>
            <a:endParaRPr lang="en-US" dirty="0"/>
          </a:p>
        </p:txBody>
      </p:sp>
      <p:pic>
        <p:nvPicPr>
          <p:cNvPr id="39938" name="Picture 2" descr="http://www.dw-world.de/image/0,,575007_4,00.jpg"/>
          <p:cNvPicPr>
            <a:picLocks noChangeAspect="1" noChangeArrowheads="1"/>
          </p:cNvPicPr>
          <p:nvPr/>
        </p:nvPicPr>
        <p:blipFill>
          <a:blip r:embed="rId2" cstate="print"/>
          <a:srcRect/>
          <a:stretch>
            <a:fillRect/>
          </a:stretch>
        </p:blipFill>
        <p:spPr bwMode="auto">
          <a:xfrm>
            <a:off x="2514600" y="3581400"/>
            <a:ext cx="3143250" cy="23241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 </a:t>
            </a:r>
            <a:endParaRPr lang="en-US" dirty="0"/>
          </a:p>
        </p:txBody>
      </p:sp>
      <p:sp>
        <p:nvSpPr>
          <p:cNvPr id="3" name="Content Placeholder 2"/>
          <p:cNvSpPr>
            <a:spLocks noGrp="1"/>
          </p:cNvSpPr>
          <p:nvPr>
            <p:ph sz="quarter" idx="1"/>
          </p:nvPr>
        </p:nvSpPr>
        <p:spPr>
          <a:xfrm>
            <a:off x="914400" y="1447800"/>
            <a:ext cx="7772400" cy="5181600"/>
          </a:xfrm>
        </p:spPr>
        <p:txBody>
          <a:bodyPr>
            <a:normAutofit/>
          </a:bodyPr>
          <a:lstStyle/>
          <a:p>
            <a:r>
              <a:rPr lang="en-US" dirty="0" smtClean="0"/>
              <a:t>May of 1919 </a:t>
            </a:r>
            <a:r>
              <a:rPr lang="en-US" dirty="0" err="1" smtClean="0">
                <a:sym typeface="Wingdings" pitchFamily="2" charset="2"/>
              </a:rPr>
              <a:t></a:t>
            </a:r>
            <a:r>
              <a:rPr lang="en-US" dirty="0" smtClean="0">
                <a:sym typeface="Wingdings" pitchFamily="2" charset="2"/>
              </a:rPr>
              <a:t> Dealt harsh punishments to Germany </a:t>
            </a:r>
          </a:p>
          <a:p>
            <a:r>
              <a:rPr lang="en-US" dirty="0" smtClean="0">
                <a:sym typeface="Wingdings" pitchFamily="2" charset="2"/>
              </a:rPr>
              <a:t>Forced to pay reparations </a:t>
            </a:r>
          </a:p>
          <a:p>
            <a:pPr lvl="1"/>
            <a:r>
              <a:rPr lang="en-US" b="1" dirty="0" smtClean="0">
                <a:sym typeface="Wingdings" pitchFamily="2" charset="2"/>
              </a:rPr>
              <a:t>Reparations </a:t>
            </a:r>
            <a:r>
              <a:rPr lang="en-US" b="1" dirty="0" err="1" smtClean="0">
                <a:sym typeface="Wingdings" pitchFamily="2" charset="2"/>
              </a:rPr>
              <a:t></a:t>
            </a:r>
            <a:r>
              <a:rPr lang="en-US" b="1" dirty="0" smtClean="0">
                <a:sym typeface="Wingdings" pitchFamily="2" charset="2"/>
              </a:rPr>
              <a:t> </a:t>
            </a:r>
            <a:r>
              <a:rPr lang="en-US" dirty="0" smtClean="0">
                <a:sym typeface="Wingdings" pitchFamily="2" charset="2"/>
              </a:rPr>
              <a:t>Payments for war damages</a:t>
            </a:r>
          </a:p>
          <a:p>
            <a:r>
              <a:rPr lang="en-US" dirty="0" smtClean="0">
                <a:sym typeface="Wingdings" pitchFamily="2" charset="2"/>
              </a:rPr>
              <a:t>Divided up large parts of Germany</a:t>
            </a:r>
          </a:p>
          <a:p>
            <a:pPr lvl="1"/>
            <a:r>
              <a:rPr lang="en-US" dirty="0" smtClean="0">
                <a:sym typeface="Wingdings" pitchFamily="2" charset="2"/>
              </a:rPr>
              <a:t>Alsace-Lorraine returned to France</a:t>
            </a:r>
          </a:p>
          <a:p>
            <a:pPr lvl="1"/>
            <a:r>
              <a:rPr lang="en-US" dirty="0" smtClean="0">
                <a:sym typeface="Wingdings" pitchFamily="2" charset="2"/>
              </a:rPr>
              <a:t>Belgium gained territory</a:t>
            </a:r>
          </a:p>
          <a:p>
            <a:pPr lvl="1"/>
            <a:r>
              <a:rPr lang="en-US" dirty="0" smtClean="0">
                <a:sym typeface="Wingdings" pitchFamily="2" charset="2"/>
              </a:rPr>
              <a:t>Poland was restored to a independent nation </a:t>
            </a:r>
          </a:p>
          <a:p>
            <a:r>
              <a:rPr lang="en-US" dirty="0" smtClean="0">
                <a:sym typeface="Wingdings" pitchFamily="2" charset="2"/>
              </a:rPr>
              <a:t>Military</a:t>
            </a:r>
          </a:p>
          <a:p>
            <a:pPr marL="777240" lvl="1" indent="-457200">
              <a:buFont typeface="+mj-lt"/>
              <a:buAutoNum type="arabicPeriod"/>
            </a:pPr>
            <a:r>
              <a:rPr lang="en-US" dirty="0" smtClean="0">
                <a:sym typeface="Wingdings" pitchFamily="2" charset="2"/>
              </a:rPr>
              <a:t>No Draft</a:t>
            </a:r>
          </a:p>
          <a:p>
            <a:pPr marL="777240" lvl="1" indent="-457200">
              <a:buFont typeface="+mj-lt"/>
              <a:buAutoNum type="arabicPeriod"/>
            </a:pPr>
            <a:r>
              <a:rPr lang="en-US" dirty="0" smtClean="0">
                <a:sym typeface="Wingdings" pitchFamily="2" charset="2"/>
              </a:rPr>
              <a:t>Army of just 100,000</a:t>
            </a:r>
          </a:p>
          <a:p>
            <a:pPr marL="777240" lvl="1" indent="-457200">
              <a:buFont typeface="+mj-lt"/>
              <a:buAutoNum type="arabicPeriod"/>
            </a:pPr>
            <a:r>
              <a:rPr lang="en-US" dirty="0" smtClean="0">
                <a:sym typeface="Wingdings" pitchFamily="2" charset="2"/>
              </a:rPr>
              <a:t> Navy hurt</a:t>
            </a:r>
          </a:p>
          <a:p>
            <a:pPr lvl="2"/>
            <a:r>
              <a:rPr lang="en-US" b="1" dirty="0" smtClean="0">
                <a:sym typeface="Wingdings" pitchFamily="2" charset="2"/>
              </a:rPr>
              <a:t>Could not be enforced </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 </a:t>
            </a:r>
            <a:endParaRPr lang="en-US" dirty="0"/>
          </a:p>
        </p:txBody>
      </p:sp>
      <p:sp>
        <p:nvSpPr>
          <p:cNvPr id="3" name="Content Placeholder 2"/>
          <p:cNvSpPr>
            <a:spLocks noGrp="1"/>
          </p:cNvSpPr>
          <p:nvPr>
            <p:ph sz="quarter" idx="1"/>
          </p:nvPr>
        </p:nvSpPr>
        <p:spPr/>
        <p:txBody>
          <a:bodyPr/>
          <a:lstStyle/>
          <a:p>
            <a:r>
              <a:rPr lang="en-US" dirty="0" smtClean="0">
                <a:hlinkClick r:id="rId2"/>
              </a:rPr>
              <a:t>http://www.history.com/videos/treaty-of-versailles-end-world-war-i#treaty-of-versailles-end-world-war-i</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Opposing Alliances</a:t>
            </a:r>
            <a:endParaRPr lang="en-US" b="1" dirty="0"/>
          </a:p>
        </p:txBody>
      </p:sp>
      <p:sp>
        <p:nvSpPr>
          <p:cNvPr id="47116" name="Oval 12"/>
          <p:cNvSpPr>
            <a:spLocks noChangeArrowheads="1"/>
          </p:cNvSpPr>
          <p:nvPr/>
        </p:nvSpPr>
        <p:spPr bwMode="auto">
          <a:xfrm>
            <a:off x="152400" y="1981200"/>
            <a:ext cx="1600200" cy="838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Britain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7" name="Oval 3"/>
          <p:cNvSpPr>
            <a:spLocks noChangeArrowheads="1"/>
          </p:cNvSpPr>
          <p:nvPr/>
        </p:nvSpPr>
        <p:spPr bwMode="auto">
          <a:xfrm>
            <a:off x="1524000" y="3810000"/>
            <a:ext cx="1447800" cy="685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France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5" name="Oval 11"/>
          <p:cNvSpPr>
            <a:spLocks noChangeArrowheads="1"/>
          </p:cNvSpPr>
          <p:nvPr/>
        </p:nvSpPr>
        <p:spPr bwMode="auto">
          <a:xfrm>
            <a:off x="2819400" y="2057400"/>
            <a:ext cx="1524000" cy="762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0" name="Oval 6"/>
          <p:cNvSpPr>
            <a:spLocks noChangeArrowheads="1"/>
          </p:cNvSpPr>
          <p:nvPr/>
        </p:nvSpPr>
        <p:spPr bwMode="auto">
          <a:xfrm>
            <a:off x="6400800" y="3962400"/>
            <a:ext cx="1524000" cy="685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Italy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3" name="Oval 9"/>
          <p:cNvSpPr>
            <a:spLocks noChangeArrowheads="1"/>
          </p:cNvSpPr>
          <p:nvPr/>
        </p:nvSpPr>
        <p:spPr bwMode="auto">
          <a:xfrm>
            <a:off x="4953000" y="2057400"/>
            <a:ext cx="1600200" cy="762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Austria-Hungary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7112" name="Oval 8"/>
          <p:cNvSpPr>
            <a:spLocks noChangeArrowheads="1"/>
          </p:cNvSpPr>
          <p:nvPr/>
        </p:nvSpPr>
        <p:spPr bwMode="auto">
          <a:xfrm>
            <a:off x="7391400" y="2057400"/>
            <a:ext cx="1600200" cy="762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Times New Roman" pitchFamily="18" charset="0"/>
              </a:rPr>
              <a:t>Germany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Line 2"/>
          <p:cNvSpPr>
            <a:spLocks noChangeShapeType="1"/>
          </p:cNvSpPr>
          <p:nvPr/>
        </p:nvSpPr>
        <p:spPr bwMode="auto">
          <a:xfrm flipH="1">
            <a:off x="2743200" y="2819400"/>
            <a:ext cx="685800" cy="1066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05" name="Line 1"/>
          <p:cNvSpPr>
            <a:spLocks noChangeShapeType="1"/>
          </p:cNvSpPr>
          <p:nvPr/>
        </p:nvSpPr>
        <p:spPr bwMode="auto">
          <a:xfrm>
            <a:off x="1295400" y="2819400"/>
            <a:ext cx="609600" cy="990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a:endCxn id="47115" idx="2"/>
          </p:cNvCxnSpPr>
          <p:nvPr/>
        </p:nvCxnSpPr>
        <p:spPr>
          <a:xfrm>
            <a:off x="1752600" y="24384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28800" y="2819400"/>
            <a:ext cx="990600" cy="923330"/>
          </a:xfrm>
          <a:prstGeom prst="rect">
            <a:avLst/>
          </a:prstGeom>
          <a:noFill/>
        </p:spPr>
        <p:txBody>
          <a:bodyPr wrap="square" rtlCol="0">
            <a:spAutoFit/>
          </a:bodyPr>
          <a:lstStyle/>
          <a:p>
            <a:pPr algn="ctr"/>
            <a:r>
              <a:rPr lang="en-US" b="1" dirty="0" smtClean="0"/>
              <a:t>Triple</a:t>
            </a:r>
          </a:p>
          <a:p>
            <a:pPr algn="ctr"/>
            <a:r>
              <a:rPr lang="en-US" b="1" dirty="0" smtClean="0"/>
              <a:t>Entente</a:t>
            </a:r>
          </a:p>
          <a:p>
            <a:pPr algn="ctr"/>
            <a:r>
              <a:rPr lang="en-US" b="1" dirty="0" smtClean="0"/>
              <a:t>1907</a:t>
            </a:r>
            <a:endParaRPr lang="en-US" b="1" dirty="0"/>
          </a:p>
        </p:txBody>
      </p:sp>
      <p:cxnSp>
        <p:nvCxnSpPr>
          <p:cNvPr id="26" name="Straight Connector 25"/>
          <p:cNvCxnSpPr/>
          <p:nvPr/>
        </p:nvCxnSpPr>
        <p:spPr>
          <a:xfrm>
            <a:off x="6629400" y="24384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867400" y="3048000"/>
            <a:ext cx="1143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239000" y="3124200"/>
            <a:ext cx="11430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629400" y="2895600"/>
            <a:ext cx="990600" cy="923330"/>
          </a:xfrm>
          <a:prstGeom prst="rect">
            <a:avLst/>
          </a:prstGeom>
          <a:noFill/>
        </p:spPr>
        <p:txBody>
          <a:bodyPr wrap="square" rtlCol="0">
            <a:spAutoFit/>
          </a:bodyPr>
          <a:lstStyle/>
          <a:p>
            <a:pPr algn="ctr"/>
            <a:r>
              <a:rPr lang="en-US" b="1" dirty="0" smtClean="0"/>
              <a:t>Triple</a:t>
            </a:r>
          </a:p>
          <a:p>
            <a:pPr algn="ctr"/>
            <a:r>
              <a:rPr lang="en-US" b="1" dirty="0" smtClean="0"/>
              <a:t>Alliance</a:t>
            </a:r>
          </a:p>
          <a:p>
            <a:pPr algn="ctr"/>
            <a:r>
              <a:rPr lang="en-US" b="1" dirty="0" smtClean="0"/>
              <a:t>1882</a:t>
            </a:r>
            <a:endParaRPr lang="en-US" b="1" dirty="0"/>
          </a:p>
        </p:txBody>
      </p:sp>
      <p:pic>
        <p:nvPicPr>
          <p:cNvPr id="34817" name="Picture 1" descr="C:\Users\wattsst\AppData\Local\Microsoft\Windows\Temporary Internet Files\Content.IE5\PKEG90F7\MC900250038[1].wmf"/>
          <p:cNvPicPr>
            <a:picLocks noChangeAspect="1" noChangeArrowheads="1"/>
          </p:cNvPicPr>
          <p:nvPr/>
        </p:nvPicPr>
        <p:blipFill>
          <a:blip r:embed="rId2" cstate="print"/>
          <a:srcRect/>
          <a:stretch>
            <a:fillRect/>
          </a:stretch>
        </p:blipFill>
        <p:spPr bwMode="auto">
          <a:xfrm>
            <a:off x="3429000" y="4109233"/>
            <a:ext cx="2286000" cy="27487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7116">
                                            <p:txEl>
                                              <p:pRg st="0" end="0"/>
                                            </p:txEl>
                                          </p:spTgt>
                                        </p:tgtEl>
                                        <p:attrNameLst>
                                          <p:attrName>style.visibility</p:attrName>
                                        </p:attrNameLst>
                                      </p:cBhvr>
                                      <p:to>
                                        <p:strVal val="visible"/>
                                      </p:to>
                                    </p:set>
                                    <p:anim to="" calcmode="lin" valueType="num">
                                      <p:cBhvr>
                                        <p:cTn id="7" dur="1" fill="hold"/>
                                        <p:tgtEl>
                                          <p:spTgt spid="471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15">
                                            <p:txEl>
                                              <p:pRg st="0" end="0"/>
                                            </p:txEl>
                                          </p:spTgt>
                                        </p:tgtEl>
                                        <p:attrNameLst>
                                          <p:attrName>style.visibility</p:attrName>
                                        </p:attrNameLst>
                                      </p:cBhvr>
                                      <p:to>
                                        <p:strVal val="visible"/>
                                      </p:to>
                                    </p:set>
                                    <p:anim to="" calcmode="lin" valueType="num">
                                      <p:cBhvr>
                                        <p:cTn id="12" dur="1" fill="hold"/>
                                        <p:tgtEl>
                                          <p:spTgt spid="471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07">
                                            <p:txEl>
                                              <p:pRg st="0" end="0"/>
                                            </p:txEl>
                                          </p:spTgt>
                                        </p:tgtEl>
                                        <p:attrNameLst>
                                          <p:attrName>style.visibility</p:attrName>
                                        </p:attrNameLst>
                                      </p:cBhvr>
                                      <p:to>
                                        <p:strVal val="visible"/>
                                      </p:to>
                                    </p:set>
                                    <p:anim to="" calcmode="lin" valueType="num">
                                      <p:cBhvr>
                                        <p:cTn id="17" dur="1" fill="hold"/>
                                        <p:tgtEl>
                                          <p:spTgt spid="4710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13">
                                            <p:txEl>
                                              <p:pRg st="0" end="0"/>
                                            </p:txEl>
                                          </p:spTgt>
                                        </p:tgtEl>
                                        <p:attrNameLst>
                                          <p:attrName>style.visibility</p:attrName>
                                        </p:attrNameLst>
                                      </p:cBhvr>
                                      <p:to>
                                        <p:strVal val="visible"/>
                                      </p:to>
                                    </p:set>
                                    <p:anim to="" calcmode="lin" valueType="num">
                                      <p:cBhvr>
                                        <p:cTn id="22" dur="1" fill="hold"/>
                                        <p:tgtEl>
                                          <p:spTgt spid="4711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7112">
                                            <p:txEl>
                                              <p:pRg st="0" end="0"/>
                                            </p:txEl>
                                          </p:spTgt>
                                        </p:tgtEl>
                                        <p:attrNameLst>
                                          <p:attrName>style.visibility</p:attrName>
                                        </p:attrNameLst>
                                      </p:cBhvr>
                                      <p:to>
                                        <p:strVal val="visible"/>
                                      </p:to>
                                    </p:set>
                                    <p:anim to="" calcmode="lin" valueType="num">
                                      <p:cBhvr>
                                        <p:cTn id="27" dur="1" fill="hold"/>
                                        <p:tgtEl>
                                          <p:spTgt spid="47112">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7110">
                                            <p:txEl>
                                              <p:pRg st="0" end="0"/>
                                            </p:txEl>
                                          </p:spTgt>
                                        </p:tgtEl>
                                        <p:attrNameLst>
                                          <p:attrName>style.visibility</p:attrName>
                                        </p:attrNameLst>
                                      </p:cBhvr>
                                      <p:to>
                                        <p:strVal val="visible"/>
                                      </p:to>
                                    </p:set>
                                    <p:anim to="" calcmode="lin" valueType="num">
                                      <p:cBhvr>
                                        <p:cTn id="32" dur="1" fill="hold"/>
                                        <p:tgtEl>
                                          <p:spTgt spid="471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eh.lenin.ru/flags/7or/un/xln-f.gif"/>
          <p:cNvPicPr>
            <a:picLocks noChangeAspect="1" noChangeArrowheads="1"/>
          </p:cNvPicPr>
          <p:nvPr/>
        </p:nvPicPr>
        <p:blipFill>
          <a:blip r:embed="rId2" cstate="print"/>
          <a:srcRect/>
          <a:stretch>
            <a:fillRect/>
          </a:stretch>
        </p:blipFill>
        <p:spPr bwMode="auto">
          <a:xfrm>
            <a:off x="4572000" y="1447800"/>
            <a:ext cx="4000500" cy="4038601"/>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sz="quarter" idx="1"/>
          </p:nvPr>
        </p:nvSpPr>
        <p:spPr>
          <a:xfrm>
            <a:off x="228600" y="1447800"/>
            <a:ext cx="4800600" cy="4572000"/>
          </a:xfrm>
        </p:spPr>
        <p:txBody>
          <a:bodyPr/>
          <a:lstStyle/>
          <a:p>
            <a:r>
              <a:rPr lang="en-US" dirty="0" smtClean="0"/>
              <a:t>Had two main goals:</a:t>
            </a:r>
          </a:p>
          <a:p>
            <a:pPr marL="777240" lvl="1" indent="-457200">
              <a:buFont typeface="+mj-lt"/>
              <a:buAutoNum type="arabicPeriod"/>
            </a:pPr>
            <a:r>
              <a:rPr lang="en-US" dirty="0" smtClean="0"/>
              <a:t>Promote international cooperation</a:t>
            </a:r>
          </a:p>
          <a:p>
            <a:pPr marL="777240" lvl="1" indent="-457200">
              <a:buFont typeface="+mj-lt"/>
              <a:buAutoNum type="arabicPeriod"/>
            </a:pPr>
            <a:r>
              <a:rPr lang="en-US" dirty="0" smtClean="0"/>
              <a:t>Keep peace among nations, settled disputes and reducing armaments </a:t>
            </a:r>
          </a:p>
          <a:p>
            <a:pPr marL="502920" indent="-457200"/>
            <a:r>
              <a:rPr lang="en-US" b="1" dirty="0" smtClean="0"/>
              <a:t>World Court</a:t>
            </a:r>
            <a:endParaRPr lang="en-US" dirty="0" smtClean="0"/>
          </a:p>
          <a:p>
            <a:pPr marL="777240" lvl="1" indent="-457200"/>
            <a:r>
              <a:rPr lang="en-US" dirty="0" smtClean="0"/>
              <a:t>Determine cases involving international law</a:t>
            </a:r>
          </a:p>
          <a:p>
            <a:pPr marL="777240" lvl="1" indent="-457200"/>
            <a:r>
              <a:rPr lang="en-US" dirty="0" smtClean="0"/>
              <a:t>5 permanent members </a:t>
            </a:r>
            <a:r>
              <a:rPr lang="en-US" dirty="0" smtClean="0">
                <a:sym typeface="Wingdings" pitchFamily="2" charset="2"/>
              </a:rPr>
              <a:t> G.B., France, Italy, Japan, &amp; U.S. </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sz="quarter" idx="1"/>
          </p:nvPr>
        </p:nvSpPr>
        <p:spPr>
          <a:xfrm>
            <a:off x="914400" y="1447800"/>
            <a:ext cx="7772400" cy="5105400"/>
          </a:xfrm>
        </p:spPr>
        <p:txBody>
          <a:bodyPr/>
          <a:lstStyle/>
          <a:p>
            <a:r>
              <a:rPr lang="en-US" dirty="0" smtClean="0"/>
              <a:t>Agreed not to go to war</a:t>
            </a:r>
          </a:p>
          <a:p>
            <a:pPr lvl="1"/>
            <a:r>
              <a:rPr lang="en-US" dirty="0" smtClean="0"/>
              <a:t>If there was a disagreement </a:t>
            </a:r>
            <a:r>
              <a:rPr lang="en-US" dirty="0" smtClean="0">
                <a:sym typeface="Wingdings" pitchFamily="2" charset="2"/>
              </a:rPr>
              <a:t> submit a dispute to the World Court</a:t>
            </a:r>
          </a:p>
          <a:p>
            <a:pPr lvl="1"/>
            <a:r>
              <a:rPr lang="en-US" b="1" dirty="0" smtClean="0">
                <a:sym typeface="Wingdings" pitchFamily="2" charset="2"/>
              </a:rPr>
              <a:t>Economic Sanctions  </a:t>
            </a:r>
            <a:r>
              <a:rPr lang="en-US" dirty="0" smtClean="0">
                <a:sym typeface="Wingdings" pitchFamily="2" charset="2"/>
              </a:rPr>
              <a:t>Would be placed on a country found breaking diplomatic relations</a:t>
            </a:r>
          </a:p>
          <a:p>
            <a:pPr lvl="2"/>
            <a:r>
              <a:rPr lang="en-US" dirty="0" smtClean="0">
                <a:sym typeface="Wingdings" pitchFamily="2" charset="2"/>
              </a:rPr>
              <a:t>Military force was a last resort</a:t>
            </a:r>
          </a:p>
          <a:p>
            <a:r>
              <a:rPr lang="en-US" b="1" dirty="0" smtClean="0">
                <a:sym typeface="Wingdings" pitchFamily="2" charset="2"/>
              </a:rPr>
              <a:t>Mandates  </a:t>
            </a:r>
            <a:r>
              <a:rPr lang="en-US" dirty="0" smtClean="0">
                <a:sym typeface="Wingdings" pitchFamily="2" charset="2"/>
              </a:rPr>
              <a:t>Colonies of defeated countries would be ruled by “advanced” nations</a:t>
            </a:r>
          </a:p>
          <a:p>
            <a:pPr lvl="1"/>
            <a:r>
              <a:rPr lang="en-US" dirty="0" smtClean="0">
                <a:sym typeface="Wingdings" pitchFamily="2" charset="2"/>
              </a:rPr>
              <a:t>Ruling countries would promise to prepare colonial people for independence  </a:t>
            </a:r>
          </a:p>
          <a:p>
            <a:r>
              <a:rPr lang="en-US" dirty="0" smtClean="0"/>
              <a:t>U.S. never joined </a:t>
            </a:r>
          </a:p>
          <a:p>
            <a:pPr lvl="1"/>
            <a:r>
              <a:rPr lang="en-US" dirty="0" smtClean="0"/>
              <a:t>Citizens feared being dragged into another war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743200" y="457200"/>
            <a:ext cx="3886200" cy="5562600"/>
          </a:xfrm>
        </p:spPr>
        <p:txBody>
          <a:bodyPr>
            <a:normAutofit/>
          </a:bodyPr>
          <a:lstStyle/>
          <a:p>
            <a:pPr algn="ctr">
              <a:buNone/>
            </a:pPr>
            <a:endParaRPr lang="en-US" sz="6600" b="1" dirty="0" smtClean="0"/>
          </a:p>
          <a:p>
            <a:pPr algn="ctr">
              <a:buNone/>
            </a:pPr>
            <a:r>
              <a:rPr lang="en-US" sz="6600" b="1" dirty="0" smtClean="0"/>
              <a:t>ALLIED</a:t>
            </a:r>
          </a:p>
          <a:p>
            <a:pPr>
              <a:buNone/>
            </a:pPr>
            <a:endParaRPr lang="en-US" sz="6600" b="1" dirty="0" smtClean="0"/>
          </a:p>
          <a:p>
            <a:pPr algn="ctr">
              <a:buNone/>
            </a:pPr>
            <a:r>
              <a:rPr lang="en-US" sz="6600" b="1" dirty="0" smtClean="0"/>
              <a:t>TRENCH</a:t>
            </a:r>
            <a:endParaRPr lang="en-US" sz="6600" b="1" dirty="0"/>
          </a:p>
        </p:txBody>
      </p:sp>
      <p:pic>
        <p:nvPicPr>
          <p:cNvPr id="1026" name="Picture 2" descr="C:\Users\wattsst\AppData\Local\Microsoft\Windows\Temporary Internet Files\Content.IE5\QN4DSE0E\MP900362858[1].jpg"/>
          <p:cNvPicPr>
            <a:picLocks noChangeAspect="1" noChangeArrowheads="1"/>
          </p:cNvPicPr>
          <p:nvPr/>
        </p:nvPicPr>
        <p:blipFill>
          <a:blip r:embed="rId2" cstate="print"/>
          <a:srcRect/>
          <a:stretch>
            <a:fillRect/>
          </a:stretch>
        </p:blipFill>
        <p:spPr bwMode="auto">
          <a:xfrm>
            <a:off x="6477000" y="609600"/>
            <a:ext cx="2438400" cy="1215136"/>
          </a:xfrm>
          <a:prstGeom prst="rect">
            <a:avLst/>
          </a:prstGeom>
          <a:noFill/>
        </p:spPr>
      </p:pic>
      <p:pic>
        <p:nvPicPr>
          <p:cNvPr id="1027" name="Picture 3" descr="C:\Users\wattsst\AppData\Local\Microsoft\Windows\Temporary Internet Files\Content.IE5\QN4DSE0E\MP900362676[1].jpg"/>
          <p:cNvPicPr>
            <a:picLocks noChangeAspect="1" noChangeArrowheads="1"/>
          </p:cNvPicPr>
          <p:nvPr/>
        </p:nvPicPr>
        <p:blipFill>
          <a:blip r:embed="rId3" cstate="print"/>
          <a:srcRect/>
          <a:stretch>
            <a:fillRect/>
          </a:stretch>
        </p:blipFill>
        <p:spPr bwMode="auto">
          <a:xfrm>
            <a:off x="6400800" y="4648200"/>
            <a:ext cx="2516319" cy="1673352"/>
          </a:xfrm>
          <a:prstGeom prst="rect">
            <a:avLst/>
          </a:prstGeom>
          <a:noFill/>
        </p:spPr>
      </p:pic>
      <p:pic>
        <p:nvPicPr>
          <p:cNvPr id="1028" name="Picture 4" descr="C:\Users\wattsst\AppData\Local\Microsoft\Windows\Temporary Internet Files\Content.IE5\B9MX3V6B\MC900018835[1].wmf"/>
          <p:cNvPicPr>
            <a:picLocks noChangeAspect="1" noChangeArrowheads="1"/>
          </p:cNvPicPr>
          <p:nvPr/>
        </p:nvPicPr>
        <p:blipFill>
          <a:blip r:embed="rId4" cstate="print"/>
          <a:srcRect/>
          <a:stretch>
            <a:fillRect/>
          </a:stretch>
        </p:blipFill>
        <p:spPr bwMode="auto">
          <a:xfrm>
            <a:off x="381000" y="609600"/>
            <a:ext cx="2408072" cy="1325653"/>
          </a:xfrm>
          <a:prstGeom prst="rect">
            <a:avLst/>
          </a:prstGeom>
          <a:noFill/>
        </p:spPr>
      </p:pic>
      <p:pic>
        <p:nvPicPr>
          <p:cNvPr id="1029" name="Picture 5" descr="C:\Users\wattsst\AppData\Local\Microsoft\Windows\Temporary Internet Files\Content.IE5\CWLQGLLN\MP900362810[1].jpg"/>
          <p:cNvPicPr>
            <a:picLocks noChangeAspect="1" noChangeArrowheads="1"/>
          </p:cNvPicPr>
          <p:nvPr/>
        </p:nvPicPr>
        <p:blipFill>
          <a:blip r:embed="rId5" cstate="print"/>
          <a:srcRect/>
          <a:stretch>
            <a:fillRect/>
          </a:stretch>
        </p:blipFill>
        <p:spPr bwMode="auto">
          <a:xfrm>
            <a:off x="457200" y="4572000"/>
            <a:ext cx="2514600" cy="1676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09800" y="304800"/>
            <a:ext cx="4572000" cy="5715000"/>
          </a:xfrm>
        </p:spPr>
        <p:txBody>
          <a:bodyPr>
            <a:normAutofit/>
          </a:bodyPr>
          <a:lstStyle/>
          <a:p>
            <a:pPr algn="ctr">
              <a:buNone/>
            </a:pPr>
            <a:r>
              <a:rPr lang="en-US" sz="6600" b="1" dirty="0" smtClean="0"/>
              <a:t>CENTRAL</a:t>
            </a:r>
          </a:p>
          <a:p>
            <a:pPr algn="ctr">
              <a:buNone/>
            </a:pPr>
            <a:endParaRPr lang="en-US" sz="6600" b="1" dirty="0" smtClean="0"/>
          </a:p>
          <a:p>
            <a:pPr algn="ctr">
              <a:buNone/>
            </a:pPr>
            <a:r>
              <a:rPr lang="en-US" sz="6600" b="1" dirty="0" smtClean="0"/>
              <a:t>POWERS’</a:t>
            </a:r>
          </a:p>
          <a:p>
            <a:pPr algn="ctr">
              <a:buNone/>
            </a:pPr>
            <a:endParaRPr lang="en-US" sz="6600" b="1" dirty="0" smtClean="0"/>
          </a:p>
          <a:p>
            <a:pPr algn="ctr">
              <a:buNone/>
            </a:pPr>
            <a:r>
              <a:rPr lang="en-US" sz="6600" b="1" dirty="0" smtClean="0"/>
              <a:t>TRENCH</a:t>
            </a:r>
            <a:endParaRPr lang="en-US" sz="6600" b="1" dirty="0"/>
          </a:p>
        </p:txBody>
      </p:sp>
      <p:pic>
        <p:nvPicPr>
          <p:cNvPr id="2050" name="Picture 2" descr="C:\Users\wattsst\AppData\Local\Microsoft\Windows\Temporary Internet Files\Content.IE5\I81WO4AD\MP900444334[1].jpg"/>
          <p:cNvPicPr>
            <a:picLocks noChangeAspect="1" noChangeArrowheads="1"/>
          </p:cNvPicPr>
          <p:nvPr/>
        </p:nvPicPr>
        <p:blipFill>
          <a:blip r:embed="rId2" cstate="print"/>
          <a:srcRect/>
          <a:stretch>
            <a:fillRect/>
          </a:stretch>
        </p:blipFill>
        <p:spPr bwMode="auto">
          <a:xfrm>
            <a:off x="6553200" y="304800"/>
            <a:ext cx="2380579" cy="1600200"/>
          </a:xfrm>
          <a:prstGeom prst="rect">
            <a:avLst/>
          </a:prstGeom>
          <a:noFill/>
        </p:spPr>
      </p:pic>
      <p:pic>
        <p:nvPicPr>
          <p:cNvPr id="2051" name="Picture 3" descr="C:\Users\wattsst\AppData\Local\Microsoft\Windows\Temporary Internet Files\Content.IE5\B9MX3V6B\MP900362628[1].jpg"/>
          <p:cNvPicPr>
            <a:picLocks noChangeAspect="1" noChangeArrowheads="1"/>
          </p:cNvPicPr>
          <p:nvPr/>
        </p:nvPicPr>
        <p:blipFill>
          <a:blip r:embed="rId3" cstate="print"/>
          <a:srcRect/>
          <a:stretch>
            <a:fillRect/>
          </a:stretch>
        </p:blipFill>
        <p:spPr bwMode="auto">
          <a:xfrm>
            <a:off x="6629400" y="4724400"/>
            <a:ext cx="2197510" cy="1362456"/>
          </a:xfrm>
          <a:prstGeom prst="rect">
            <a:avLst/>
          </a:prstGeom>
          <a:noFill/>
        </p:spPr>
      </p:pic>
      <p:pic>
        <p:nvPicPr>
          <p:cNvPr id="2052" name="Picture 4" descr="C:\Users\wattsst\AppData\Local\Microsoft\Windows\Temporary Internet Files\Content.IE5\QN4DSE0E\MC900024342[1].wmf"/>
          <p:cNvPicPr>
            <a:picLocks noChangeAspect="1" noChangeArrowheads="1"/>
          </p:cNvPicPr>
          <p:nvPr/>
        </p:nvPicPr>
        <p:blipFill>
          <a:blip r:embed="rId4" cstate="print"/>
          <a:srcRect/>
          <a:stretch>
            <a:fillRect/>
          </a:stretch>
        </p:blipFill>
        <p:spPr bwMode="auto">
          <a:xfrm>
            <a:off x="228600" y="381000"/>
            <a:ext cx="2165017" cy="1447800"/>
          </a:xfrm>
          <a:prstGeom prst="rect">
            <a:avLst/>
          </a:prstGeom>
          <a:noFill/>
        </p:spPr>
      </p:pic>
      <p:pic>
        <p:nvPicPr>
          <p:cNvPr id="2053" name="Picture 5" descr="C:\Users\wattsst\AppData\Local\Microsoft\Windows\Temporary Internet Files\Content.IE5\B9MX3V6B\MC900024361[1].wmf"/>
          <p:cNvPicPr>
            <a:picLocks noChangeAspect="1" noChangeArrowheads="1"/>
          </p:cNvPicPr>
          <p:nvPr/>
        </p:nvPicPr>
        <p:blipFill>
          <a:blip r:embed="rId5" cstate="print"/>
          <a:srcRect/>
          <a:stretch>
            <a:fillRect/>
          </a:stretch>
        </p:blipFill>
        <p:spPr bwMode="auto">
          <a:xfrm>
            <a:off x="381000" y="4876800"/>
            <a:ext cx="1980590" cy="134417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0" y="304800"/>
            <a:ext cx="4648200" cy="5715000"/>
          </a:xfrm>
        </p:spPr>
        <p:txBody>
          <a:bodyPr>
            <a:normAutofit/>
          </a:bodyPr>
          <a:lstStyle/>
          <a:p>
            <a:pPr algn="ctr">
              <a:buNone/>
            </a:pPr>
            <a:r>
              <a:rPr lang="en-US" sz="6600" b="1" dirty="0" smtClean="0"/>
              <a:t>NO</a:t>
            </a:r>
          </a:p>
          <a:p>
            <a:pPr algn="ctr">
              <a:buNone/>
            </a:pPr>
            <a:endParaRPr lang="en-US" sz="6600" b="1" dirty="0" smtClean="0"/>
          </a:p>
          <a:p>
            <a:pPr algn="ctr">
              <a:buNone/>
            </a:pPr>
            <a:r>
              <a:rPr lang="en-US" sz="6600" b="1" dirty="0" smtClean="0"/>
              <a:t>MAN’S</a:t>
            </a:r>
          </a:p>
          <a:p>
            <a:pPr algn="ctr">
              <a:buNone/>
            </a:pPr>
            <a:endParaRPr lang="en-US" sz="6600" b="1" dirty="0" smtClean="0"/>
          </a:p>
          <a:p>
            <a:pPr algn="ctr">
              <a:buNone/>
            </a:pPr>
            <a:r>
              <a:rPr lang="en-US" sz="6600" b="1" dirty="0" smtClean="0"/>
              <a:t>LAND</a:t>
            </a:r>
            <a:endParaRPr lang="en-US" sz="6600" b="1" dirty="0"/>
          </a:p>
        </p:txBody>
      </p:sp>
      <p:pic>
        <p:nvPicPr>
          <p:cNvPr id="3074" name="Picture 2" descr="C:\Users\wattsst\AppData\Local\Microsoft\Windows\Temporary Internet Files\Content.IE5\I81WO4AD\MC900054722[1].wmf"/>
          <p:cNvPicPr>
            <a:picLocks noChangeAspect="1" noChangeArrowheads="1"/>
          </p:cNvPicPr>
          <p:nvPr/>
        </p:nvPicPr>
        <p:blipFill>
          <a:blip r:embed="rId2" cstate="print"/>
          <a:srcRect/>
          <a:stretch>
            <a:fillRect/>
          </a:stretch>
        </p:blipFill>
        <p:spPr bwMode="auto">
          <a:xfrm>
            <a:off x="6705600" y="304800"/>
            <a:ext cx="2175815" cy="2185011"/>
          </a:xfrm>
          <a:prstGeom prst="rect">
            <a:avLst/>
          </a:prstGeom>
          <a:noFill/>
        </p:spPr>
      </p:pic>
      <p:pic>
        <p:nvPicPr>
          <p:cNvPr id="3075" name="Picture 3" descr="C:\Users\wattsst\AppData\Local\Microsoft\Windows\Temporary Internet Files\Content.IE5\I81WO4AD\MC900054722[1].wmf"/>
          <p:cNvPicPr>
            <a:picLocks noChangeAspect="1" noChangeArrowheads="1"/>
          </p:cNvPicPr>
          <p:nvPr/>
        </p:nvPicPr>
        <p:blipFill>
          <a:blip r:embed="rId2" cstate="print"/>
          <a:srcRect/>
          <a:stretch>
            <a:fillRect/>
          </a:stretch>
        </p:blipFill>
        <p:spPr bwMode="auto">
          <a:xfrm>
            <a:off x="304800" y="4038600"/>
            <a:ext cx="2328215" cy="233805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90800" y="304800"/>
            <a:ext cx="3962400" cy="5715000"/>
          </a:xfrm>
        </p:spPr>
        <p:txBody>
          <a:bodyPr>
            <a:normAutofit/>
          </a:bodyPr>
          <a:lstStyle/>
          <a:p>
            <a:pPr algn="ctr">
              <a:buNone/>
            </a:pPr>
            <a:r>
              <a:rPr lang="en-US" sz="6600" b="1" dirty="0" smtClean="0"/>
              <a:t>CROSS</a:t>
            </a:r>
          </a:p>
          <a:p>
            <a:pPr algn="ctr">
              <a:buNone/>
            </a:pPr>
            <a:endParaRPr lang="en-US" sz="6600" b="1" dirty="0" smtClean="0"/>
          </a:p>
          <a:p>
            <a:pPr algn="ctr">
              <a:buNone/>
            </a:pPr>
            <a:r>
              <a:rPr lang="en-US" sz="6600" b="1" dirty="0" smtClean="0"/>
              <a:t>IF YOU</a:t>
            </a:r>
          </a:p>
          <a:p>
            <a:pPr algn="ctr">
              <a:buNone/>
            </a:pPr>
            <a:endParaRPr lang="en-US" sz="6600" b="1" dirty="0" smtClean="0"/>
          </a:p>
          <a:p>
            <a:pPr algn="ctr">
              <a:buNone/>
            </a:pPr>
            <a:r>
              <a:rPr lang="en-US" sz="6600" b="1" dirty="0" smtClean="0"/>
              <a:t>DARE!</a:t>
            </a:r>
            <a:endParaRPr lang="en-US" sz="6600" b="1" dirty="0"/>
          </a:p>
        </p:txBody>
      </p:sp>
      <p:pic>
        <p:nvPicPr>
          <p:cNvPr id="4098" name="Picture 2" descr="C:\Users\wattsst\AppData\Local\Microsoft\Windows\Temporary Internet Files\Content.IE5\CWLQGLLN\MC900436397[1].png"/>
          <p:cNvPicPr>
            <a:picLocks noChangeAspect="1" noChangeArrowheads="1"/>
          </p:cNvPicPr>
          <p:nvPr/>
        </p:nvPicPr>
        <p:blipFill>
          <a:blip r:embed="rId2" cstate="print"/>
          <a:srcRect/>
          <a:stretch>
            <a:fillRect/>
          </a:stretch>
        </p:blipFill>
        <p:spPr bwMode="auto">
          <a:xfrm>
            <a:off x="6629400" y="457200"/>
            <a:ext cx="1828572" cy="1828572"/>
          </a:xfrm>
          <a:prstGeom prst="rect">
            <a:avLst/>
          </a:prstGeom>
          <a:noFill/>
        </p:spPr>
      </p:pic>
      <p:pic>
        <p:nvPicPr>
          <p:cNvPr id="4099" name="Picture 3" descr="C:\Users\wattsst\AppData\Local\Microsoft\Windows\Temporary Internet Files\Content.IE5\CWLQGLLN\MC900436397[1].png"/>
          <p:cNvPicPr>
            <a:picLocks noChangeAspect="1" noChangeArrowheads="1"/>
          </p:cNvPicPr>
          <p:nvPr/>
        </p:nvPicPr>
        <p:blipFill>
          <a:blip r:embed="rId2" cstate="print"/>
          <a:srcRect/>
          <a:stretch>
            <a:fillRect/>
          </a:stretch>
        </p:blipFill>
        <p:spPr bwMode="auto">
          <a:xfrm>
            <a:off x="533400" y="381000"/>
            <a:ext cx="1828572" cy="1828572"/>
          </a:xfrm>
          <a:prstGeom prst="rect">
            <a:avLst/>
          </a:prstGeom>
          <a:noFill/>
        </p:spPr>
      </p:pic>
      <p:pic>
        <p:nvPicPr>
          <p:cNvPr id="4100" name="Picture 4" descr="C:\Users\wattsst\AppData\Local\Microsoft\Windows\Temporary Internet Files\Content.IE5\CWLQGLLN\MC900436397[1].png"/>
          <p:cNvPicPr>
            <a:picLocks noChangeAspect="1" noChangeArrowheads="1"/>
          </p:cNvPicPr>
          <p:nvPr/>
        </p:nvPicPr>
        <p:blipFill>
          <a:blip r:embed="rId2" cstate="print"/>
          <a:srcRect/>
          <a:stretch>
            <a:fillRect/>
          </a:stretch>
        </p:blipFill>
        <p:spPr bwMode="auto">
          <a:xfrm>
            <a:off x="6781800" y="4648200"/>
            <a:ext cx="1828572" cy="1828572"/>
          </a:xfrm>
          <a:prstGeom prst="rect">
            <a:avLst/>
          </a:prstGeom>
          <a:noFill/>
        </p:spPr>
      </p:pic>
      <p:pic>
        <p:nvPicPr>
          <p:cNvPr id="4101" name="Picture 5" descr="C:\Users\wattsst\AppData\Local\Microsoft\Windows\Temporary Internet Files\Content.IE5\CWLQGLLN\MC900436397[1].png"/>
          <p:cNvPicPr>
            <a:picLocks noChangeAspect="1" noChangeArrowheads="1"/>
          </p:cNvPicPr>
          <p:nvPr/>
        </p:nvPicPr>
        <p:blipFill>
          <a:blip r:embed="rId2" cstate="print"/>
          <a:srcRect/>
          <a:stretch>
            <a:fillRect/>
          </a:stretch>
        </p:blipFill>
        <p:spPr bwMode="auto">
          <a:xfrm>
            <a:off x="609600" y="4572000"/>
            <a:ext cx="1828572" cy="18285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4343400"/>
            <a:ext cx="7772400" cy="2362200"/>
          </a:xfrm>
        </p:spPr>
        <p:txBody>
          <a:bodyPr>
            <a:normAutofit/>
          </a:bodyPr>
          <a:lstStyle/>
          <a:p>
            <a:pPr>
              <a:buNone/>
            </a:pPr>
            <a:r>
              <a:rPr lang="en-US" sz="1800" dirty="0" smtClean="0"/>
              <a:t>Looking at the map on pg. 508, you see that the countries of the Triple Entente are divided geographically—Great Britain and France are in Western Europe, but Russia is in Eastern Europe. THINK!!:</a:t>
            </a:r>
          </a:p>
          <a:p>
            <a:r>
              <a:rPr lang="en-US" sz="1800" dirty="0" smtClean="0"/>
              <a:t>How could this be a DISADVANTAGE for the countries of the Triple Entente?</a:t>
            </a:r>
          </a:p>
          <a:p>
            <a:pPr>
              <a:buNone/>
            </a:pPr>
            <a:r>
              <a:rPr lang="en-US" sz="1800" b="1" dirty="0" smtClean="0"/>
              <a:t>	Can’t share supplies and troops</a:t>
            </a:r>
            <a:endParaRPr lang="en-US" sz="1800" dirty="0" smtClean="0"/>
          </a:p>
          <a:p>
            <a:r>
              <a:rPr lang="en-US" sz="1800" dirty="0" smtClean="0"/>
              <a:t>How could this be an ADVANTAGE for the countries of the Triple Entente?</a:t>
            </a:r>
          </a:p>
          <a:p>
            <a:pPr>
              <a:buNone/>
            </a:pPr>
            <a:r>
              <a:rPr lang="en-US" sz="1800" b="1" dirty="0" smtClean="0"/>
              <a:t>	Make Triple Alliance fight a two-front war</a:t>
            </a:r>
            <a:endParaRPr lang="en-US" sz="1800" dirty="0" smtClean="0"/>
          </a:p>
          <a:p>
            <a:pPr>
              <a:buNone/>
            </a:pPr>
            <a:endParaRPr lang="en-US" dirty="0"/>
          </a:p>
        </p:txBody>
      </p:sp>
      <p:pic>
        <p:nvPicPr>
          <p:cNvPr id="48130" name="Picture 2" descr="World War I"/>
          <p:cNvPicPr>
            <a:picLocks noChangeAspect="1" noChangeArrowheads="1"/>
          </p:cNvPicPr>
          <p:nvPr/>
        </p:nvPicPr>
        <p:blipFill>
          <a:blip r:embed="rId2" cstate="print"/>
          <a:srcRect/>
          <a:stretch>
            <a:fillRect/>
          </a:stretch>
        </p:blipFill>
        <p:spPr bwMode="auto">
          <a:xfrm>
            <a:off x="1981200" y="0"/>
            <a:ext cx="4876800" cy="4357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Balkan “Powder Keg”</a:t>
            </a:r>
            <a:endParaRPr lang="en-US" b="1" dirty="0"/>
          </a:p>
        </p:txBody>
      </p:sp>
      <p:sp>
        <p:nvSpPr>
          <p:cNvPr id="3" name="Content Placeholder 2"/>
          <p:cNvSpPr>
            <a:spLocks noGrp="1"/>
          </p:cNvSpPr>
          <p:nvPr>
            <p:ph sz="quarter" idx="1"/>
          </p:nvPr>
        </p:nvSpPr>
        <p:spPr/>
        <p:txBody>
          <a:bodyPr>
            <a:normAutofit/>
          </a:bodyPr>
          <a:lstStyle/>
          <a:p>
            <a:pPr lvl="0">
              <a:buNone/>
            </a:pPr>
            <a:r>
              <a:rPr lang="en-US" sz="2800" b="1" i="1" u="sng" dirty="0" smtClean="0"/>
              <a:t>Serbia</a:t>
            </a:r>
            <a:r>
              <a:rPr lang="en-US" sz="2800" dirty="0" smtClean="0"/>
              <a:t> became independent from the Ottoman Empire in 1878.</a:t>
            </a:r>
          </a:p>
          <a:p>
            <a:pPr lvl="1"/>
            <a:r>
              <a:rPr lang="en-US" dirty="0" smtClean="0"/>
              <a:t>Serbian Nationalists there wanted to add the states  of </a:t>
            </a:r>
            <a:r>
              <a:rPr lang="en-US" b="1" i="1" u="sng" dirty="0" smtClean="0"/>
              <a:t>Bosnia</a:t>
            </a:r>
            <a:r>
              <a:rPr lang="en-US" dirty="0" smtClean="0"/>
              <a:t> and Herzegovina to their country. However, these 2 states were protectorates of </a:t>
            </a:r>
            <a:r>
              <a:rPr lang="en-US" sz="2800" b="1" i="1" u="sng" dirty="0" smtClean="0"/>
              <a:t>Austria-Hungary</a:t>
            </a:r>
            <a:r>
              <a:rPr lang="en-US" sz="2800" dirty="0" smtClean="0"/>
              <a:t>.</a:t>
            </a:r>
          </a:p>
          <a:p>
            <a:pPr lvl="1"/>
            <a:r>
              <a:rPr lang="en-US" dirty="0" smtClean="0"/>
              <a:t>Terrorist groups, such as the </a:t>
            </a:r>
            <a:r>
              <a:rPr lang="en-US" b="1" i="1" u="sng" dirty="0" smtClean="0"/>
              <a:t>Black Hand</a:t>
            </a:r>
            <a:r>
              <a:rPr lang="en-US" dirty="0" smtClean="0"/>
              <a:t>, became active in the Balkan states against Austria-Hungary.</a:t>
            </a:r>
          </a:p>
          <a:p>
            <a:pPr lvl="0">
              <a:buNone/>
            </a:pPr>
            <a:r>
              <a:rPr lang="en-US" sz="2800" b="1" i="1" u="sng" dirty="0" smtClean="0"/>
              <a:t>Russia</a:t>
            </a:r>
            <a:r>
              <a:rPr lang="en-US" sz="2800" dirty="0" smtClean="0"/>
              <a:t> supported the movement of </a:t>
            </a:r>
            <a:r>
              <a:rPr lang="en-US" sz="2800" b="1" dirty="0" smtClean="0"/>
              <a:t>Pan-Slavism</a:t>
            </a:r>
            <a:r>
              <a:rPr lang="en-US" sz="2800" dirty="0" smtClean="0"/>
              <a:t>, which tried to unify all Slavic nations to achieve cultural and political unity.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0">
              <a:buNone/>
            </a:pPr>
            <a:r>
              <a:rPr lang="en-US" sz="2700" b="1" dirty="0" smtClean="0"/>
              <a:t>Why were the Balkan states called a “powder keg”?</a:t>
            </a:r>
          </a:p>
          <a:p>
            <a:pPr lvl="1"/>
            <a:r>
              <a:rPr lang="en-US" dirty="0" smtClean="0"/>
              <a:t>A powder keg refers to </a:t>
            </a:r>
            <a:r>
              <a:rPr lang="en-US" b="1" dirty="0" smtClean="0">
                <a:solidFill>
                  <a:srgbClr val="C00000"/>
                </a:solidFill>
              </a:rPr>
              <a:t>a barrel of gunpowder.</a:t>
            </a:r>
            <a:r>
              <a:rPr lang="en-US" b="1" i="1" dirty="0" smtClean="0"/>
              <a:t> </a:t>
            </a:r>
            <a:r>
              <a:rPr lang="en-US" dirty="0" smtClean="0"/>
              <a:t>Will explode if there’s a spark! </a:t>
            </a:r>
          </a:p>
          <a:p>
            <a:pPr lvl="1">
              <a:buNone/>
            </a:pPr>
            <a:endParaRPr lang="en-US" dirty="0" smtClean="0"/>
          </a:p>
          <a:p>
            <a:pPr lvl="1">
              <a:buNone/>
            </a:pPr>
            <a:r>
              <a:rPr lang="en-US" dirty="0" smtClean="0"/>
              <a:t>How is this metaphor true?</a:t>
            </a:r>
          </a:p>
          <a:p>
            <a:pPr lvl="1"/>
            <a:r>
              <a:rPr lang="en-US" dirty="0" smtClean="0"/>
              <a:t>With all of the </a:t>
            </a:r>
            <a:r>
              <a:rPr lang="en-US" b="1" dirty="0" smtClean="0">
                <a:solidFill>
                  <a:srgbClr val="C00000"/>
                </a:solidFill>
              </a:rPr>
              <a:t>tension</a:t>
            </a:r>
            <a:r>
              <a:rPr lang="en-US" dirty="0" smtClean="0"/>
              <a:t> in the region, </a:t>
            </a:r>
            <a:r>
              <a:rPr lang="en-US" b="1" dirty="0" smtClean="0">
                <a:solidFill>
                  <a:srgbClr val="C00000"/>
                </a:solidFill>
              </a:rPr>
              <a:t>one small conflict</a:t>
            </a:r>
            <a:r>
              <a:rPr lang="en-US" b="1" dirty="0" smtClean="0"/>
              <a:t> </a:t>
            </a:r>
            <a:r>
              <a:rPr lang="en-US" dirty="0" smtClean="0"/>
              <a:t>could ignite war.</a:t>
            </a:r>
          </a:p>
          <a:p>
            <a:pPr>
              <a:buNone/>
            </a:pPr>
            <a:endParaRPr lang="en-US" dirty="0"/>
          </a:p>
        </p:txBody>
      </p:sp>
      <p:pic>
        <p:nvPicPr>
          <p:cNvPr id="1028" name="Picture 4" descr="C:\Users\wattsst\AppData\Local\Microsoft\Windows\Temporary Internet Files\Content.IE5\CJB2CP37\MC900237339[1].wmf"/>
          <p:cNvPicPr>
            <a:picLocks noChangeAspect="1" noChangeArrowheads="1"/>
          </p:cNvPicPr>
          <p:nvPr/>
        </p:nvPicPr>
        <p:blipFill>
          <a:blip r:embed="rId2" cstate="print"/>
          <a:srcRect/>
          <a:stretch>
            <a:fillRect/>
          </a:stretch>
        </p:blipFill>
        <p:spPr bwMode="auto">
          <a:xfrm>
            <a:off x="5410200" y="2819400"/>
            <a:ext cx="3733800" cy="3761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to="" calcmode="lin" valueType="num">
                                      <p:cBhvr>
                                        <p:cTn id="17"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spark that ignites WWI</a:t>
            </a:r>
            <a:endParaRPr lang="en-US" b="1" dirty="0"/>
          </a:p>
        </p:txBody>
      </p:sp>
      <p:sp>
        <p:nvSpPr>
          <p:cNvPr id="3" name="Content Placeholder 2"/>
          <p:cNvSpPr>
            <a:spLocks noGrp="1"/>
          </p:cNvSpPr>
          <p:nvPr>
            <p:ph sz="quarter" idx="1"/>
          </p:nvPr>
        </p:nvSpPr>
        <p:spPr>
          <a:xfrm>
            <a:off x="914400" y="1447800"/>
            <a:ext cx="7772400" cy="5257800"/>
          </a:xfrm>
        </p:spPr>
        <p:txBody>
          <a:bodyPr>
            <a:normAutofit/>
          </a:bodyPr>
          <a:lstStyle/>
          <a:p>
            <a:pPr lvl="0">
              <a:buNone/>
            </a:pPr>
            <a:r>
              <a:rPr lang="en-US" sz="2400" dirty="0" smtClean="0"/>
              <a:t>The prince of Austria-Hungary, Archduke </a:t>
            </a:r>
            <a:r>
              <a:rPr lang="en-US" sz="2400" b="1" u="sng" dirty="0" smtClean="0">
                <a:solidFill>
                  <a:srgbClr val="C00000"/>
                </a:solidFill>
              </a:rPr>
              <a:t>Francis Ferdinand</a:t>
            </a:r>
            <a:r>
              <a:rPr lang="en-US" sz="2400" dirty="0" smtClean="0"/>
              <a:t>, was visiting Sarajevo, the capital of Bosnia and Herzegovina.</a:t>
            </a:r>
          </a:p>
          <a:p>
            <a:pPr lvl="1"/>
            <a:r>
              <a:rPr lang="en-US" dirty="0" smtClean="0"/>
              <a:t>Riding in an open car in a parade when a Serbian nationalist, </a:t>
            </a:r>
            <a:r>
              <a:rPr lang="en-US" b="1" u="sng" dirty="0" err="1" smtClean="0">
                <a:solidFill>
                  <a:srgbClr val="C00000"/>
                </a:solidFill>
              </a:rPr>
              <a:t>Gavrilo</a:t>
            </a:r>
            <a:r>
              <a:rPr lang="en-US" b="1" u="sng" dirty="0" smtClean="0">
                <a:solidFill>
                  <a:srgbClr val="C00000"/>
                </a:solidFill>
              </a:rPr>
              <a:t> </a:t>
            </a:r>
            <a:r>
              <a:rPr lang="en-US" b="1" u="sng" dirty="0" err="1" smtClean="0">
                <a:solidFill>
                  <a:srgbClr val="C00000"/>
                </a:solidFill>
              </a:rPr>
              <a:t>Princip</a:t>
            </a:r>
            <a:r>
              <a:rPr lang="en-US" dirty="0" smtClean="0"/>
              <a:t>, assassinated he and his wife—ran up to the car and shot them</a:t>
            </a:r>
            <a:r>
              <a:rPr lang="en-US" sz="2800" dirty="0" smtClean="0"/>
              <a:t>.</a:t>
            </a:r>
          </a:p>
          <a:p>
            <a:pPr>
              <a:buNone/>
            </a:pPr>
            <a:endParaRPr lang="en-US" sz="2800" dirty="0" smtClean="0"/>
          </a:p>
          <a:p>
            <a:pPr algn="ctr">
              <a:buNone/>
            </a:pPr>
            <a:r>
              <a:rPr lang="en-US" sz="2800" b="1" dirty="0" smtClean="0"/>
              <a:t>	</a:t>
            </a:r>
          </a:p>
          <a:p>
            <a:pPr algn="ctr">
              <a:buNone/>
            </a:pPr>
            <a:endParaRPr lang="en-US" sz="2800" b="1" dirty="0" smtClean="0"/>
          </a:p>
          <a:p>
            <a:pPr algn="ctr">
              <a:buNone/>
            </a:pPr>
            <a:endParaRPr lang="en-US" sz="2800" b="1" dirty="0" smtClean="0"/>
          </a:p>
          <a:p>
            <a:pPr algn="ctr">
              <a:buNone/>
            </a:pPr>
            <a:endParaRPr lang="en-US" sz="2800" b="1" dirty="0" smtClean="0"/>
          </a:p>
          <a:p>
            <a:pPr algn="ctr">
              <a:buNone/>
            </a:pPr>
            <a:r>
              <a:rPr lang="en-US" sz="2800" b="1" dirty="0" smtClean="0"/>
              <a:t>SYSTEM OF ALLIANCES KICKS IN</a:t>
            </a:r>
          </a:p>
          <a:p>
            <a:pPr>
              <a:buNone/>
            </a:pPr>
            <a:endParaRPr lang="en-US" dirty="0"/>
          </a:p>
        </p:txBody>
      </p:sp>
      <p:pic>
        <p:nvPicPr>
          <p:cNvPr id="31746" name="Picture 2" descr="http://www.eyewitnesstohistory.com/images/duke3.jpg"/>
          <p:cNvPicPr>
            <a:picLocks noChangeAspect="1" noChangeArrowheads="1"/>
          </p:cNvPicPr>
          <p:nvPr/>
        </p:nvPicPr>
        <p:blipFill>
          <a:blip r:embed="rId2" cstate="print"/>
          <a:srcRect/>
          <a:stretch>
            <a:fillRect/>
          </a:stretch>
        </p:blipFill>
        <p:spPr bwMode="auto">
          <a:xfrm>
            <a:off x="3810000" y="2971800"/>
            <a:ext cx="4648200" cy="30615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to="" calcmode="lin" valueType="num">
                                      <p:cBhvr>
                                        <p:cTn id="2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en-US" b="1" dirty="0" smtClean="0"/>
              <a:t>Explosion</a:t>
            </a:r>
            <a:endParaRPr lang="en-US" b="1" dirty="0"/>
          </a:p>
        </p:txBody>
      </p:sp>
      <p:pic>
        <p:nvPicPr>
          <p:cNvPr id="3074" name="Picture 2" descr="German troops mobilizing"/>
          <p:cNvPicPr>
            <a:picLocks noChangeAspect="1" noChangeArrowheads="1"/>
          </p:cNvPicPr>
          <p:nvPr/>
        </p:nvPicPr>
        <p:blipFill>
          <a:blip r:embed="rId2" cstate="print"/>
          <a:srcRect/>
          <a:stretch>
            <a:fillRect/>
          </a:stretch>
        </p:blipFill>
        <p:spPr bwMode="auto">
          <a:xfrm>
            <a:off x="228600" y="3581400"/>
            <a:ext cx="5867400" cy="3005632"/>
          </a:xfrm>
          <a:prstGeom prst="rect">
            <a:avLst/>
          </a:prstGeom>
          <a:noFill/>
        </p:spPr>
      </p:pic>
      <p:pic>
        <p:nvPicPr>
          <p:cNvPr id="3076" name="Picture 4" descr="'At last I have got my orders... Dear Mother... we must have a broad outlook and think of our nation, our Fatherland, of God.' --Walter Limmer, German soldier's War Letters"/>
          <p:cNvPicPr>
            <a:picLocks noChangeAspect="1" noChangeArrowheads="1"/>
          </p:cNvPicPr>
          <p:nvPr/>
        </p:nvPicPr>
        <p:blipFill>
          <a:blip r:embed="rId3" cstate="print"/>
          <a:srcRect/>
          <a:stretch>
            <a:fillRect/>
          </a:stretch>
        </p:blipFill>
        <p:spPr bwMode="auto">
          <a:xfrm>
            <a:off x="6096000" y="3581400"/>
            <a:ext cx="2873012" cy="2886075"/>
          </a:xfrm>
          <a:prstGeom prst="rect">
            <a:avLst/>
          </a:prstGeom>
          <a:noFill/>
        </p:spPr>
      </p:pic>
      <p:sp>
        <p:nvSpPr>
          <p:cNvPr id="6" name="Content Placeholder 5"/>
          <p:cNvSpPr>
            <a:spLocks noGrp="1"/>
          </p:cNvSpPr>
          <p:nvPr>
            <p:ph sz="quarter" idx="1"/>
          </p:nvPr>
        </p:nvSpPr>
        <p:spPr>
          <a:xfrm>
            <a:off x="381000" y="1447800"/>
            <a:ext cx="8305800" cy="1752600"/>
          </a:xfrm>
        </p:spPr>
        <p:txBody>
          <a:bodyPr/>
          <a:lstStyle/>
          <a:p>
            <a:r>
              <a:rPr lang="en-US" dirty="0" smtClean="0"/>
              <a:t>After the assassination of Archduke Ferdinand, none of the leaders of the major European powers showed a willingness to avoid war</a:t>
            </a:r>
          </a:p>
          <a:p>
            <a:r>
              <a:rPr lang="en-US" dirty="0" smtClean="0"/>
              <a:t>Millions of Europeans saw war as a way to gain </a:t>
            </a:r>
            <a:r>
              <a:rPr lang="en-US" b="1" u="sng" dirty="0" smtClean="0">
                <a:solidFill>
                  <a:srgbClr val="C00000"/>
                </a:solidFill>
              </a:rPr>
              <a:t>honor</a:t>
            </a:r>
            <a:r>
              <a:rPr lang="en-US" dirty="0" smtClean="0"/>
              <a:t> for themselves and </a:t>
            </a:r>
            <a:r>
              <a:rPr lang="en-US" b="1" u="sng" dirty="0" smtClean="0">
                <a:solidFill>
                  <a:srgbClr val="C00000"/>
                </a:solidFill>
              </a:rPr>
              <a:t>glory</a:t>
            </a:r>
            <a:r>
              <a:rPr lang="en-US" dirty="0" smtClean="0"/>
              <a:t> for their country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874</TotalTime>
  <Words>2136</Words>
  <Application>Microsoft Office PowerPoint</Application>
  <PresentationFormat>On-screen Show (4:3)</PresentationFormat>
  <Paragraphs>295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WWI </vt:lpstr>
      <vt:lpstr>Causes of WWI </vt:lpstr>
      <vt:lpstr>Underlying causes of WWI</vt:lpstr>
      <vt:lpstr>Opposing Alliances</vt:lpstr>
      <vt:lpstr>Slide 5</vt:lpstr>
      <vt:lpstr>The Balkan “Powder Keg”</vt:lpstr>
      <vt:lpstr>Slide 7</vt:lpstr>
      <vt:lpstr>The spark that ignites WWI</vt:lpstr>
      <vt:lpstr>Explosion</vt:lpstr>
      <vt:lpstr>Mobilization in Europe</vt:lpstr>
      <vt:lpstr>Two Sides</vt:lpstr>
      <vt:lpstr>1914: War and Stalemate</vt:lpstr>
      <vt:lpstr>Beginnings of Trench Warfare</vt:lpstr>
      <vt:lpstr>Trench Facts</vt:lpstr>
      <vt:lpstr>Trench Warfare Photo Gallery</vt:lpstr>
      <vt:lpstr>Trench Warfare Photo Gallery</vt:lpstr>
      <vt:lpstr>Trench Warfare Photo Gallery</vt:lpstr>
      <vt:lpstr>Trench Warfare Photo Gallery</vt:lpstr>
      <vt:lpstr>Trench Warfare Photo Gallery</vt:lpstr>
      <vt:lpstr>Trench Warfare Photo Gallery</vt:lpstr>
      <vt:lpstr>Trench Warfare Photo Gallery</vt:lpstr>
      <vt:lpstr>Advances in Technology </vt:lpstr>
      <vt:lpstr>Advances in Technology </vt:lpstr>
      <vt:lpstr>Advances in Technology </vt:lpstr>
      <vt:lpstr>Airplanes as Weapons</vt:lpstr>
      <vt:lpstr>A New Army</vt:lpstr>
      <vt:lpstr>1915</vt:lpstr>
      <vt:lpstr>Sinking of the Lusitania</vt:lpstr>
      <vt:lpstr>Slide 29</vt:lpstr>
      <vt:lpstr>1916—1917: Many Deaths, Few Gains</vt:lpstr>
      <vt:lpstr>1917—Mutiny, Rebellion, and the Fight for Democracy</vt:lpstr>
      <vt:lpstr>1918: Collapse of the Central Powers</vt:lpstr>
      <vt:lpstr>War Without End</vt:lpstr>
      <vt:lpstr>Fourteen Points</vt:lpstr>
      <vt:lpstr>Wilson’s Notes </vt:lpstr>
      <vt:lpstr>The Cost of War</vt:lpstr>
      <vt:lpstr>Paris Peace Conference</vt:lpstr>
      <vt:lpstr>Treaty of Versailles </vt:lpstr>
      <vt:lpstr>Treaty of Versailles </vt:lpstr>
      <vt:lpstr>League of Nations</vt:lpstr>
      <vt:lpstr>League of Nations</vt:lpstr>
      <vt:lpstr>Slide 42</vt:lpstr>
      <vt:lpstr>Slide 43</vt:lpstr>
      <vt:lpstr>Slide 44</vt:lpstr>
      <vt:lpstr>Slide 45</vt:lpstr>
    </vt:vector>
  </TitlesOfParts>
  <Company>Hilliard City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dc:title>
  <dc:creator>Windows User</dc:creator>
  <cp:lastModifiedBy>Windows User</cp:lastModifiedBy>
  <cp:revision>99</cp:revision>
  <dcterms:created xsi:type="dcterms:W3CDTF">2011-01-06T13:54:14Z</dcterms:created>
  <dcterms:modified xsi:type="dcterms:W3CDTF">2013-11-14T19:04:15Z</dcterms:modified>
</cp:coreProperties>
</file>